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media/image8.jpg" ContentType="image/jpeg"/>
  <Override PartName="/ppt/media/image2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8" r:id="rId5"/>
    <p:sldId id="277" r:id="rId6"/>
    <p:sldId id="264" r:id="rId7"/>
    <p:sldId id="279" r:id="rId8"/>
    <p:sldId id="259" r:id="rId9"/>
    <p:sldId id="260" r:id="rId10"/>
    <p:sldId id="267" r:id="rId11"/>
    <p:sldId id="268" r:id="rId12"/>
    <p:sldId id="269" r:id="rId13"/>
    <p:sldId id="288" r:id="rId14"/>
    <p:sldId id="270" r:id="rId15"/>
    <p:sldId id="271" r:id="rId16"/>
    <p:sldId id="273" r:id="rId17"/>
    <p:sldId id="272" r:id="rId18"/>
    <p:sldId id="265" r:id="rId19"/>
    <p:sldId id="266" r:id="rId20"/>
    <p:sldId id="281" r:id="rId21"/>
    <p:sldId id="282" r:id="rId22"/>
    <p:sldId id="283" r:id="rId23"/>
    <p:sldId id="284" r:id="rId24"/>
    <p:sldId id="274" r:id="rId25"/>
    <p:sldId id="280" r:id="rId26"/>
    <p:sldId id="286" r:id="rId27"/>
    <p:sldId id="285" r:id="rId28"/>
    <p:sldId id="287" r:id="rId29"/>
    <p:sldId id="275" r:id="rId30"/>
    <p:sldId id="289" r:id="rId31"/>
    <p:sldId id="292" r:id="rId32"/>
    <p:sldId id="290" r:id="rId33"/>
    <p:sldId id="291" r:id="rId34"/>
    <p:sldId id="293" r:id="rId35"/>
    <p:sldId id="294" r:id="rId36"/>
    <p:sldId id="295"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9:50:44.868"/>
    </inkml:context>
    <inkml:brush xml:id="br0">
      <inkml:brushProperty name="width" value="0.035" units="cm"/>
      <inkml:brushProperty name="height" value="0.03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6927-B4C4-FA21-E862-7C29F73020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919472-5A36-5471-6436-0A131110C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60C2EB-C84F-7497-5B19-BEB8D1867340}"/>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6C9B5F82-3FE7-A7CC-BDE6-C022509885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02DCE-1C3E-92AA-7617-F40447D0DA83}"/>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429090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B378-FB71-4EEB-CAF8-949391771C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A08D07-CC18-CF59-DA2B-750AD5FDA1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04B924-FC83-E478-A69B-E0869E26DB06}"/>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C57D9BD9-ED0F-30E6-3749-276227A1A5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65F187-E568-5F43-962B-151BC503AA24}"/>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1984478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7555D3-E6E1-7D97-7966-64407CFC55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2CDE9A-5A8D-AF0D-C390-4CF42A1BF6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4F8269-2EF5-0206-0A87-352B42B341CE}"/>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787CE971-D764-313B-D602-FC82BFFC98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B3DC61-02EF-095A-333B-034C202A0B08}"/>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24660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A632-A722-BB85-EE82-5964C8E229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3E7FE-BB8C-6B79-4B25-3E5C6793B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646E90-56E4-DEE7-6A8F-C48EB9010BEF}"/>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F36CEE2F-E588-F71E-EE22-ECB1DAAFD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9B2F9F-E42B-C69E-29C6-4DEB035F1EF8}"/>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289515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BA26-ABDD-4E81-7096-0D259715A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F4D12E-BBE4-6567-417D-3FBB453CD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3013A-EA68-78A8-23C1-CFCA51B9B688}"/>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B59C15AE-E3D7-2EAD-E76E-67A5BDE6C6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266C80-B004-EB27-A6E0-91ED11A8EACD}"/>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3595957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352F-31F8-CD18-14F6-CA4EFF3C57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42FA27-791E-55E6-F475-6513D710CF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566432-A0A7-A705-0075-FCA8C55F18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ACA69C-C761-E8D4-7283-F734B9524F84}"/>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6" name="Footer Placeholder 5">
            <a:extLst>
              <a:ext uri="{FF2B5EF4-FFF2-40B4-BE49-F238E27FC236}">
                <a16:creationId xmlns:a16="http://schemas.microsoft.com/office/drawing/2014/main" id="{D4F7F95F-3026-4718-21E3-E094BFDA0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3BCCFD-E736-FE8C-F76E-ADA2BF1837B4}"/>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153265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1AD8-083D-8FF1-AC1A-60616F27CE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3274A5-9243-7604-2EE3-32B4705DF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C8134-5938-5B3C-EC9F-92944F903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EFAD92-14DC-6BF0-4397-3200B2BC6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3168DB-85B1-2FC6-86C7-E63FB61C7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8F5FB9-EBC1-F62A-978B-7535589A31BE}"/>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8" name="Footer Placeholder 7">
            <a:extLst>
              <a:ext uri="{FF2B5EF4-FFF2-40B4-BE49-F238E27FC236}">
                <a16:creationId xmlns:a16="http://schemas.microsoft.com/office/drawing/2014/main" id="{506D420E-E56E-024B-6EC8-D698977FA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87E5DE-3046-10F2-7002-B61AD77F5598}"/>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3492126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49B7-F551-E304-62E5-C08E73EF39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FF8334-D918-8D24-C9C2-26487AE0F347}"/>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4" name="Footer Placeholder 3">
            <a:extLst>
              <a:ext uri="{FF2B5EF4-FFF2-40B4-BE49-F238E27FC236}">
                <a16:creationId xmlns:a16="http://schemas.microsoft.com/office/drawing/2014/main" id="{C6C855A0-8E07-8E1C-8BFB-E8E0ED708F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EA9681-3F1E-7502-32CD-3219E475ABA6}"/>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7515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F8C0A-5216-7EB0-CC57-5A5621954269}"/>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3" name="Footer Placeholder 2">
            <a:extLst>
              <a:ext uri="{FF2B5EF4-FFF2-40B4-BE49-F238E27FC236}">
                <a16:creationId xmlns:a16="http://schemas.microsoft.com/office/drawing/2014/main" id="{AE17CDB4-C567-A08F-2A93-1E2D5BCA5B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35292A-3355-BBBC-EEC8-D422AF7544A5}"/>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317606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300D-9B30-EF39-45A7-CFF94FDA1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A27C37-AFF0-3F9F-5B46-53A8079AC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183B13-20F8-50E7-4FA5-B81F68114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95B98B-0AB7-E3ED-B871-809961285752}"/>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6" name="Footer Placeholder 5">
            <a:extLst>
              <a:ext uri="{FF2B5EF4-FFF2-40B4-BE49-F238E27FC236}">
                <a16:creationId xmlns:a16="http://schemas.microsoft.com/office/drawing/2014/main" id="{DE62C402-8F7A-A2F3-E3F8-DD7EECE131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A4D982-4183-8307-C64E-2266A6796666}"/>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318132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1D29-7A6A-AAA4-19B5-59D558490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417680-14EE-FF82-1E04-BB1A1F554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86AAEE-9625-C6BE-84A5-739F26996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D3DC5C-F6D2-C21E-9A85-44E2B3439595}"/>
              </a:ext>
            </a:extLst>
          </p:cNvPr>
          <p:cNvSpPr>
            <a:spLocks noGrp="1"/>
          </p:cNvSpPr>
          <p:nvPr>
            <p:ph type="dt" sz="half" idx="10"/>
          </p:nvPr>
        </p:nvSpPr>
        <p:spPr/>
        <p:txBody>
          <a:bodyPr/>
          <a:lstStyle/>
          <a:p>
            <a:fld id="{2A6DC0E5-4C80-4AC9-B3BA-3347B9CE764B}" type="datetimeFigureOut">
              <a:rPr lang="en-IN" smtClean="0"/>
              <a:t>25-04-2025</a:t>
            </a:fld>
            <a:endParaRPr lang="en-IN"/>
          </a:p>
        </p:txBody>
      </p:sp>
      <p:sp>
        <p:nvSpPr>
          <p:cNvPr id="6" name="Footer Placeholder 5">
            <a:extLst>
              <a:ext uri="{FF2B5EF4-FFF2-40B4-BE49-F238E27FC236}">
                <a16:creationId xmlns:a16="http://schemas.microsoft.com/office/drawing/2014/main" id="{FDAE1DA3-2191-BCCE-094A-86B746ABEB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E7F982-3B1B-8F03-5792-F87267BC13A7}"/>
              </a:ext>
            </a:extLst>
          </p:cNvPr>
          <p:cNvSpPr>
            <a:spLocks noGrp="1"/>
          </p:cNvSpPr>
          <p:nvPr>
            <p:ph type="sldNum" sz="quarter" idx="12"/>
          </p:nvPr>
        </p:nvSpPr>
        <p:spPr/>
        <p:txBody>
          <a:bodyPr/>
          <a:lstStyle/>
          <a:p>
            <a:fld id="{6973A1B5-37FA-4120-A262-D1CC5394524B}" type="slidenum">
              <a:rPr lang="en-IN" smtClean="0"/>
              <a:t>‹#›</a:t>
            </a:fld>
            <a:endParaRPr lang="en-IN"/>
          </a:p>
        </p:txBody>
      </p:sp>
    </p:spTree>
    <p:extLst>
      <p:ext uri="{BB962C8B-B14F-4D97-AF65-F5344CB8AC3E}">
        <p14:creationId xmlns:p14="http://schemas.microsoft.com/office/powerpoint/2010/main" val="354729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79340-1576-329B-41C3-4BBC9938A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50EC8B-D987-43AE-F7CD-70F9CD51C1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D35DA9-561B-84AE-C264-68609F1458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DC0E5-4C80-4AC9-B3BA-3347B9CE764B}" type="datetimeFigureOut">
              <a:rPr lang="en-IN" smtClean="0"/>
              <a:t>25-04-2025</a:t>
            </a:fld>
            <a:endParaRPr lang="en-IN"/>
          </a:p>
        </p:txBody>
      </p:sp>
      <p:sp>
        <p:nvSpPr>
          <p:cNvPr id="5" name="Footer Placeholder 4">
            <a:extLst>
              <a:ext uri="{FF2B5EF4-FFF2-40B4-BE49-F238E27FC236}">
                <a16:creationId xmlns:a16="http://schemas.microsoft.com/office/drawing/2014/main" id="{A608BF53-3844-A2F7-2593-69D888722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71A024-EBB8-FB5C-5081-C7BCF9A56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3A1B5-37FA-4120-A262-D1CC5394524B}" type="slidenum">
              <a:rPr lang="en-IN" smtClean="0"/>
              <a:t>‹#›</a:t>
            </a:fld>
            <a:endParaRPr lang="en-IN"/>
          </a:p>
        </p:txBody>
      </p:sp>
    </p:spTree>
    <p:extLst>
      <p:ext uri="{BB962C8B-B14F-4D97-AF65-F5344CB8AC3E}">
        <p14:creationId xmlns:p14="http://schemas.microsoft.com/office/powerpoint/2010/main" val="1885193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nfosec.becem.net/2017/06/04/gdpr-and-what-it-means-to-you-part-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nago.com/academy/intellectual-property-rights-what-researchers-need-to-know/"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kumu.tru.ca/Documentation:Intellectual_Property_Office/IPO_Process_Documentation_Map"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en.wikipedia.org/wiki/India" TargetMode="External"/><Relationship Id="rId7" Type="http://schemas.openxmlformats.org/officeDocument/2006/relationships/hyperlink" Target="https://www.nagpurtoday.in/body-of-sri-lankan-national-found-near-railway-tracks-in-nagpur/06071151" TargetMode="External"/><Relationship Id="rId2" Type="http://schemas.openxmlformats.org/officeDocument/2006/relationships/hyperlink" Target="https://en.wikipedia.org/wiki/Indian_Parliament" TargetMode="Externa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en.wikipedia.org/wiki/Electronic_commerce" TargetMode="External"/><Relationship Id="rId4" Type="http://schemas.openxmlformats.org/officeDocument/2006/relationships/hyperlink" Target="https://en.wikipedia.org/wiki/Cybercri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Cyber-attac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infosec.becem.net/2017/06/04/gdpr-and-what-it-means-to-you-part-1/" TargetMode="External"/><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researchleap.com/determinants-preventing-cyber-crime-survey-research/"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debaraticyberspace.blogspot.com/2020/11/plight-of-punita-common-tale-of.html" TargetMode="Externa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hyperlink" Target="https://riskxchange.co/1006346/how-to-choose-a-cybersecurity-framework/" TargetMode="External"/><Relationship Id="rId2" Type="http://schemas.openxmlformats.org/officeDocument/2006/relationships/hyperlink" Target="https://riskxchange.co/340/information-security-vs-cyber-security/" TargetMode="External"/><Relationship Id="rId1" Type="http://schemas.openxmlformats.org/officeDocument/2006/relationships/slideLayout" Target="../slideLayouts/slideLayout2.xml"/><Relationship Id="rId4" Type="http://schemas.openxmlformats.org/officeDocument/2006/relationships/hyperlink" Target="https://riskxchange.co/5366/why-use-compliance-monitor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geeksforgeeks.org/p2p-peer-to-peer-file-shar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arkjinwoo98.tistory.com/8"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B9CBE9"/>
            </a:gs>
            <a:gs pos="100000">
              <a:srgbClr val="B9CAE8"/>
            </a:gs>
            <a:gs pos="0">
              <a:schemeClr val="accent1">
                <a:lumMod val="5000"/>
                <a:lumOff val="95000"/>
              </a:schemeClr>
            </a:gs>
            <a:gs pos="91000">
              <a:schemeClr val="tx1"/>
            </a:gs>
            <a:gs pos="100000">
              <a:schemeClr val="accent1">
                <a:lumMod val="45000"/>
                <a:lumOff val="55000"/>
              </a:schemeClr>
            </a:gs>
            <a:gs pos="100000">
              <a:schemeClr val="accent1">
                <a:lumMod val="45000"/>
                <a:lumOff val="55000"/>
              </a:schemeClr>
            </a:gs>
            <a:gs pos="0">
              <a:schemeClr val="tx1"/>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54E769-2916-40E3-7249-11A06B1CF1EE}"/>
              </a:ext>
            </a:extLst>
          </p:cNvPr>
          <p:cNvSpPr>
            <a:spLocks noGrp="1"/>
          </p:cNvSpPr>
          <p:nvPr>
            <p:ph type="ctrTitle"/>
          </p:nvPr>
        </p:nvSpPr>
        <p:spPr>
          <a:xfrm>
            <a:off x="1339175" y="593388"/>
            <a:ext cx="9837906" cy="1663429"/>
          </a:xfrm>
          <a:gradFill>
            <a:gsLst>
              <a:gs pos="100000">
                <a:srgbClr val="B9CBE9"/>
              </a:gs>
              <a:gs pos="100000">
                <a:srgbClr val="B9CAE8"/>
              </a:gs>
              <a:gs pos="0">
                <a:schemeClr val="accent1">
                  <a:lumMod val="5000"/>
                  <a:lumOff val="95000"/>
                </a:schemeClr>
              </a:gs>
              <a:gs pos="89000">
                <a:schemeClr val="tx1"/>
              </a:gs>
              <a:gs pos="100000">
                <a:schemeClr val="accent1">
                  <a:lumMod val="45000"/>
                  <a:lumOff val="55000"/>
                </a:schemeClr>
              </a:gs>
              <a:gs pos="100000">
                <a:schemeClr val="accent1">
                  <a:lumMod val="45000"/>
                  <a:lumOff val="55000"/>
                </a:schemeClr>
              </a:gs>
              <a:gs pos="0">
                <a:schemeClr val="tx1"/>
              </a:gs>
            </a:gsLst>
            <a:lin ang="5400000" scaled="1"/>
          </a:gradFill>
        </p:spPr>
        <p:txBody>
          <a:bodyPr>
            <a:normAutofit fontScale="90000"/>
          </a:bodyPr>
          <a:lstStyle/>
          <a:p>
            <a:r>
              <a:rPr lang="en-IN" dirty="0">
                <a:solidFill>
                  <a:schemeClr val="bg1"/>
                </a:solidFill>
                <a:latin typeface="Algerian" panose="04020705040A02060702" pitchFamily="82" charset="0"/>
              </a:rPr>
              <a:t>Information security standards</a:t>
            </a:r>
          </a:p>
        </p:txBody>
      </p:sp>
      <p:sp>
        <p:nvSpPr>
          <p:cNvPr id="13" name="Title 1">
            <a:extLst>
              <a:ext uri="{FF2B5EF4-FFF2-40B4-BE49-F238E27FC236}">
                <a16:creationId xmlns:a16="http://schemas.microsoft.com/office/drawing/2014/main" id="{F476130C-E8DF-0690-0E57-0ED67812A31A}"/>
              </a:ext>
            </a:extLst>
          </p:cNvPr>
          <p:cNvSpPr txBox="1">
            <a:spLocks/>
          </p:cNvSpPr>
          <p:nvPr/>
        </p:nvSpPr>
        <p:spPr>
          <a:xfrm>
            <a:off x="9844392" y="7266562"/>
            <a:ext cx="2208178" cy="136187"/>
          </a:xfrm>
          <a:prstGeom prst="rect">
            <a:avLst/>
          </a:prstGeom>
          <a:blipFill>
            <a:blip r:embed="rId2">
              <a:extLst>
                <a:ext uri="{837473B0-CC2E-450A-ABE3-18F120FF3D39}">
                  <a1611:picAttrSrcUrl xmlns:a1611="http://schemas.microsoft.com/office/drawing/2016/11/main" r:id="rId3"/>
                </a:ext>
              </a:extLst>
            </a:blip>
            <a:stretch>
              <a:fillRect/>
            </a:stretch>
          </a:blip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000" b="1" dirty="0">
                <a:solidFill>
                  <a:schemeClr val="bg1"/>
                </a:solidFill>
                <a:effectLst>
                  <a:outerShdw blurRad="38100" dist="38100" dir="2700000" algn="tl">
                    <a:srgbClr val="000000">
                      <a:alpha val="43137"/>
                    </a:srgbClr>
                  </a:outerShdw>
                </a:effectLst>
                <a:latin typeface="Algerian" panose="04020705040A02060702" pitchFamily="82" charset="0"/>
              </a:rPr>
              <a:t>By- </a:t>
            </a:r>
          </a:p>
          <a:p>
            <a:pPr>
              <a:lnSpc>
                <a:spcPct val="100000"/>
              </a:lnSpc>
            </a:pPr>
            <a:r>
              <a:rPr lang="en-IN" sz="2000" b="1" dirty="0">
                <a:solidFill>
                  <a:schemeClr val="bg1"/>
                </a:solidFill>
                <a:effectLst>
                  <a:outerShdw blurRad="38100" dist="38100" dir="2700000" algn="tl">
                    <a:srgbClr val="000000">
                      <a:alpha val="43137"/>
                    </a:srgbClr>
                  </a:outerShdw>
                </a:effectLst>
                <a:latin typeface="Algerian" panose="04020705040A02060702" pitchFamily="82" charset="0"/>
              </a:rPr>
              <a:t>Ritika GuptA</a:t>
            </a:r>
          </a:p>
          <a:p>
            <a:pPr>
              <a:lnSpc>
                <a:spcPct val="100000"/>
              </a:lnSpc>
            </a:pPr>
            <a:br>
              <a:rPr lang="en-IN" sz="2000" b="1" dirty="0">
                <a:solidFill>
                  <a:schemeClr val="bg1"/>
                </a:solidFill>
                <a:effectLst>
                  <a:outerShdw blurRad="38100" dist="38100" dir="2700000" algn="tl">
                    <a:srgbClr val="000000">
                      <a:alpha val="43137"/>
                    </a:srgbClr>
                  </a:outerShdw>
                </a:effectLst>
                <a:latin typeface="Algerian" panose="04020705040A02060702" pitchFamily="82" charset="0"/>
              </a:rPr>
            </a:br>
            <a:br>
              <a:rPr lang="en-IN" sz="2000" b="1" dirty="0">
                <a:solidFill>
                  <a:schemeClr val="bg1"/>
                </a:solidFill>
                <a:effectLst>
                  <a:outerShdw blurRad="38100" dist="38100" dir="2700000" algn="tl">
                    <a:srgbClr val="000000">
                      <a:alpha val="43137"/>
                    </a:srgbClr>
                  </a:outerShdw>
                </a:effectLst>
                <a:latin typeface="Algerian" panose="04020705040A02060702" pitchFamily="82" charset="0"/>
              </a:rPr>
            </a:br>
            <a:br>
              <a:rPr lang="en-IN" sz="2800" b="1" dirty="0">
                <a:effectLst>
                  <a:outerShdw blurRad="38100" dist="38100" dir="2700000" algn="tl">
                    <a:srgbClr val="000000">
                      <a:alpha val="43137"/>
                    </a:srgbClr>
                  </a:outerShdw>
                </a:effectLst>
                <a:latin typeface="Algerian" panose="04020705040A02060702" pitchFamily="82" charset="0"/>
              </a:rPr>
            </a:br>
            <a:endParaRPr lang="en-IN" sz="2800" b="1"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86696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B774-8DBA-F0D1-CFCA-0C9D0066C961}"/>
              </a:ext>
            </a:extLst>
          </p:cNvPr>
          <p:cNvSpPr>
            <a:spLocks noGrp="1"/>
          </p:cNvSpPr>
          <p:nvPr>
            <p:ph type="title"/>
          </p:nvPr>
        </p:nvSpPr>
        <p:spPr/>
        <p:txBody>
          <a:bodyPr/>
          <a:lstStyle/>
          <a:p>
            <a:pPr algn="ctr"/>
            <a:r>
              <a:rPr lang="en-IN" sz="2800" b="1" u="sng" dirty="0">
                <a:latin typeface="Algerian" panose="04020705040A02060702" pitchFamily="82" charset="0"/>
              </a:rPr>
              <a:t>Intellectual Property Law</a:t>
            </a:r>
            <a:endParaRPr lang="en-IN" b="1"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77504B9C-C492-3815-1BBB-AC104CB9C3EA}"/>
              </a:ext>
            </a:extLst>
          </p:cNvPr>
          <p:cNvSpPr>
            <a:spLocks noGrp="1"/>
          </p:cNvSpPr>
          <p:nvPr>
            <p:ph idx="1"/>
          </p:nvPr>
        </p:nvSpPr>
        <p:spPr>
          <a:blipFill>
            <a:blip r:embed="rId2">
              <a:extLst>
                <a:ext uri="{837473B0-CC2E-450A-ABE3-18F120FF3D39}">
                  <a1611:picAttrSrcUrl xmlns:a1611="http://schemas.microsoft.com/office/drawing/2016/11/main" r:id="rId3"/>
                </a:ext>
              </a:extLst>
            </a:blip>
            <a:stretch>
              <a:fillRect/>
            </a:stretch>
          </a:blipFill>
        </p:spPr>
        <p:txBody>
          <a:bodyPr/>
          <a:lstStyle/>
          <a:p>
            <a:pPr marL="0" indent="0">
              <a:buNone/>
            </a:pPr>
            <a:endParaRPr lang="en-IN" dirty="0"/>
          </a:p>
        </p:txBody>
      </p:sp>
    </p:spTree>
    <p:extLst>
      <p:ext uri="{BB962C8B-B14F-4D97-AF65-F5344CB8AC3E}">
        <p14:creationId xmlns:p14="http://schemas.microsoft.com/office/powerpoint/2010/main" val="176301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6A81-9F83-33D3-7616-5B6E65F1981B}"/>
              </a:ext>
            </a:extLst>
          </p:cNvPr>
          <p:cNvSpPr>
            <a:spLocks noGrp="1"/>
          </p:cNvSpPr>
          <p:nvPr>
            <p:ph type="title"/>
          </p:nvPr>
        </p:nvSpPr>
        <p:spPr/>
        <p:txBody>
          <a:bodyPr/>
          <a:lstStyle/>
          <a:p>
            <a:pPr algn="ctr"/>
            <a:r>
              <a:rPr lang="en-IN" sz="2800" b="1" u="sng" dirty="0">
                <a:latin typeface="Algerian" panose="04020705040A02060702" pitchFamily="82" charset="0"/>
              </a:rPr>
              <a:t>Definition</a:t>
            </a:r>
            <a:endParaRPr lang="en-IN" b="1"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A41B6A41-5B0F-193C-5890-0FD3EA2220F7}"/>
              </a:ext>
            </a:extLst>
          </p:cNvPr>
          <p:cNvSpPr>
            <a:spLocks noGrp="1"/>
          </p:cNvSpPr>
          <p:nvPr>
            <p:ph idx="1"/>
          </p:nvPr>
        </p:nvSpPr>
        <p:spPr>
          <a:xfrm>
            <a:off x="838200" y="1439731"/>
            <a:ext cx="10515600" cy="4751344"/>
          </a:xfrm>
        </p:spPr>
        <p:txBody>
          <a:bodyPr>
            <a:normAutofit fontScale="25000" lnSpcReduction="20000"/>
          </a:bodyPr>
          <a:lstStyle/>
          <a:p>
            <a:pPr>
              <a:lnSpc>
                <a:spcPct val="150000"/>
              </a:lnSpc>
            </a:pPr>
            <a:r>
              <a:rPr lang="en-US" sz="7200" b="0" i="0" dirty="0">
                <a:solidFill>
                  <a:schemeClr val="accent5"/>
                </a:solidFill>
                <a:effectLst/>
                <a:latin typeface="Nunito" pitchFamily="2" charset="0"/>
              </a:rPr>
              <a:t>Intellectual property rights are the rights given to each and every person for the creation of new things according to their minds. IPR usually give the creator a complete right over the use of his/her creation for a certain period of time. </a:t>
            </a:r>
          </a:p>
          <a:p>
            <a:pPr algn="l" fontAlgn="base">
              <a:spcAft>
                <a:spcPts val="750"/>
              </a:spcAft>
            </a:pPr>
            <a:r>
              <a:rPr lang="en-US" sz="7200" b="1" i="0" dirty="0">
                <a:effectLst/>
                <a:latin typeface="Nunito" pitchFamily="2" charset="0"/>
              </a:rPr>
              <a:t>Properties</a:t>
            </a:r>
            <a:endParaRPr lang="en-US" sz="7200" b="0" i="0" dirty="0">
              <a:effectLst/>
              <a:latin typeface="Nunito" pitchFamily="2" charset="0"/>
            </a:endParaRPr>
          </a:p>
          <a:p>
            <a:pPr marL="0" indent="0" algn="l" fontAlgn="base">
              <a:spcAft>
                <a:spcPts val="1800"/>
              </a:spcAft>
              <a:buNone/>
            </a:pPr>
            <a:r>
              <a:rPr lang="en-US" sz="7200" b="0" i="0" dirty="0">
                <a:solidFill>
                  <a:schemeClr val="accent5"/>
                </a:solidFill>
                <a:effectLst/>
                <a:latin typeface="Nunito" pitchFamily="2" charset="0"/>
              </a:rPr>
              <a:t>1.Industrial designs</a:t>
            </a:r>
          </a:p>
          <a:p>
            <a:pPr algn="l" fontAlgn="base">
              <a:spcAft>
                <a:spcPts val="1800"/>
              </a:spcAft>
              <a:buFont typeface="+mj-lt"/>
              <a:buAutoNum type="arabicPeriod"/>
            </a:pPr>
            <a:r>
              <a:rPr lang="en-US" sz="7200" b="0" i="0" dirty="0">
                <a:solidFill>
                  <a:schemeClr val="accent5"/>
                </a:solidFill>
                <a:effectLst/>
                <a:latin typeface="Nunito" pitchFamily="2" charset="0"/>
              </a:rPr>
              <a:t>Scientific discoveries</a:t>
            </a:r>
          </a:p>
          <a:p>
            <a:pPr algn="l" fontAlgn="base">
              <a:spcAft>
                <a:spcPts val="1800"/>
              </a:spcAft>
              <a:buFont typeface="+mj-lt"/>
              <a:buAutoNum type="arabicPeriod"/>
            </a:pPr>
            <a:r>
              <a:rPr lang="en-US" sz="7200" b="0" i="0" dirty="0">
                <a:solidFill>
                  <a:schemeClr val="accent5"/>
                </a:solidFill>
                <a:effectLst/>
                <a:latin typeface="Nunito" pitchFamily="2" charset="0"/>
              </a:rPr>
              <a:t>Protection against unfair competition</a:t>
            </a:r>
          </a:p>
          <a:p>
            <a:pPr algn="l" fontAlgn="base">
              <a:spcAft>
                <a:spcPts val="1800"/>
              </a:spcAft>
              <a:buFont typeface="+mj-lt"/>
              <a:buAutoNum type="arabicPeriod"/>
            </a:pPr>
            <a:r>
              <a:rPr lang="en-US" sz="7200" b="0" i="0" dirty="0">
                <a:solidFill>
                  <a:schemeClr val="accent5"/>
                </a:solidFill>
                <a:effectLst/>
                <a:latin typeface="Nunito" pitchFamily="2" charset="0"/>
              </a:rPr>
              <a:t>Literary, artistic, and scientific works</a:t>
            </a:r>
          </a:p>
          <a:p>
            <a:pPr algn="l" fontAlgn="base">
              <a:spcAft>
                <a:spcPts val="1800"/>
              </a:spcAft>
              <a:buFont typeface="+mj-lt"/>
              <a:buAutoNum type="arabicPeriod"/>
            </a:pPr>
            <a:r>
              <a:rPr lang="en-US" sz="7200" b="0" i="0" dirty="0">
                <a:solidFill>
                  <a:schemeClr val="accent5"/>
                </a:solidFill>
                <a:effectLst/>
                <a:latin typeface="Nunito" pitchFamily="2" charset="0"/>
              </a:rPr>
              <a:t>Inventions in all fields of human endeavor</a:t>
            </a:r>
          </a:p>
          <a:p>
            <a:pPr algn="l" fontAlgn="base">
              <a:spcAft>
                <a:spcPts val="1800"/>
              </a:spcAft>
              <a:buFont typeface="+mj-lt"/>
              <a:buAutoNum type="arabicPeriod"/>
            </a:pPr>
            <a:r>
              <a:rPr lang="en-US" sz="7200" b="0" i="0" dirty="0">
                <a:solidFill>
                  <a:schemeClr val="accent5"/>
                </a:solidFill>
                <a:effectLst/>
                <a:latin typeface="Nunito" pitchFamily="2" charset="0"/>
              </a:rPr>
              <a:t>Trademarks, service marks, commercial names, and designations</a:t>
            </a:r>
          </a:p>
          <a:p>
            <a:pPr>
              <a:lnSpc>
                <a:spcPct val="150000"/>
              </a:lnSpc>
            </a:pPr>
            <a:endParaRPr lang="en-IN" sz="2000" dirty="0">
              <a:solidFill>
                <a:schemeClr val="accent5"/>
              </a:solidFill>
            </a:endParaRPr>
          </a:p>
        </p:txBody>
      </p:sp>
    </p:spTree>
    <p:extLst>
      <p:ext uri="{BB962C8B-B14F-4D97-AF65-F5344CB8AC3E}">
        <p14:creationId xmlns:p14="http://schemas.microsoft.com/office/powerpoint/2010/main" val="4281951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9640-8C09-759A-4046-ED1F81529D5E}"/>
              </a:ext>
            </a:extLst>
          </p:cNvPr>
          <p:cNvSpPr>
            <a:spLocks noGrp="1"/>
          </p:cNvSpPr>
          <p:nvPr>
            <p:ph type="title"/>
          </p:nvPr>
        </p:nvSpPr>
        <p:spPr/>
        <p:txBody>
          <a:bodyPr>
            <a:normAutofit/>
          </a:bodyPr>
          <a:lstStyle/>
          <a:p>
            <a:pPr algn="ctr"/>
            <a:r>
              <a:rPr lang="en-IN" sz="4000" u="sng" dirty="0">
                <a:latin typeface="Algerian" panose="04020705040A02060702" pitchFamily="82" charset="0"/>
              </a:rPr>
              <a:t>Types of IPR</a:t>
            </a:r>
          </a:p>
        </p:txBody>
      </p:sp>
      <p:sp>
        <p:nvSpPr>
          <p:cNvPr id="24" name="Content Placeholder 23">
            <a:extLst>
              <a:ext uri="{FF2B5EF4-FFF2-40B4-BE49-F238E27FC236}">
                <a16:creationId xmlns:a16="http://schemas.microsoft.com/office/drawing/2014/main" id="{A5813739-2975-C39A-B455-19780ABE0000}"/>
              </a:ext>
            </a:extLst>
          </p:cNvPr>
          <p:cNvSpPr>
            <a:spLocks noGrp="1"/>
          </p:cNvSpPr>
          <p:nvPr>
            <p:ph idx="1"/>
          </p:nvPr>
        </p:nvSpPr>
        <p:spPr>
          <a:xfrm>
            <a:off x="838200" y="1690688"/>
            <a:ext cx="10515600" cy="4518859"/>
          </a:xfrm>
          <a:noFill/>
        </p:spPr>
        <p:txBody>
          <a:bodyPr/>
          <a:lstStyle/>
          <a:p>
            <a:pPr marL="0" indent="0">
              <a:buNone/>
            </a:pPr>
            <a:r>
              <a:rPr lang="en-IN" dirty="0"/>
              <a:t>                                                               </a:t>
            </a:r>
            <a:r>
              <a:rPr lang="en-IN" sz="1800" dirty="0">
                <a:solidFill>
                  <a:schemeClr val="accent2">
                    <a:lumMod val="75000"/>
                  </a:schemeClr>
                </a:solidFill>
              </a:rPr>
              <a:t>copyright</a:t>
            </a:r>
          </a:p>
          <a:p>
            <a:pPr marL="0" indent="0">
              <a:buNone/>
            </a:pPr>
            <a:endParaRPr lang="en-IN" sz="1800" dirty="0">
              <a:solidFill>
                <a:schemeClr val="accent2">
                  <a:lumMod val="75000"/>
                </a:schemeClr>
              </a:solidFill>
            </a:endParaRPr>
          </a:p>
          <a:p>
            <a:pPr marL="0" indent="0">
              <a:buNone/>
            </a:pPr>
            <a:endParaRPr lang="en-IN" sz="1800" dirty="0">
              <a:solidFill>
                <a:schemeClr val="accent2">
                  <a:lumMod val="75000"/>
                </a:schemeClr>
              </a:solidFill>
            </a:endParaRPr>
          </a:p>
          <a:p>
            <a:pPr marL="0" indent="0">
              <a:buNone/>
            </a:pPr>
            <a:r>
              <a:rPr lang="en-IN" sz="1200" dirty="0">
                <a:solidFill>
                  <a:schemeClr val="accent2">
                    <a:lumMod val="75000"/>
                  </a:schemeClr>
                </a:solidFill>
              </a:rPr>
              <a:t>                                                                                         </a:t>
            </a:r>
            <a:r>
              <a:rPr lang="en-IN" sz="2000" dirty="0">
                <a:solidFill>
                  <a:schemeClr val="accent2">
                    <a:lumMod val="75000"/>
                  </a:schemeClr>
                </a:solidFill>
              </a:rPr>
              <a:t>Patent                         IPR                     Trade secretes                                                                   </a:t>
            </a:r>
          </a:p>
          <a:p>
            <a:pPr marL="0" indent="0">
              <a:buNone/>
            </a:pPr>
            <a:endParaRPr lang="en-IN" sz="2000" dirty="0">
              <a:solidFill>
                <a:schemeClr val="accent2">
                  <a:lumMod val="75000"/>
                </a:schemeClr>
              </a:solidFill>
            </a:endParaRPr>
          </a:p>
          <a:p>
            <a:pPr marL="0" indent="0">
              <a:buNone/>
            </a:pPr>
            <a:endParaRPr lang="en-IN" sz="2000" dirty="0">
              <a:solidFill>
                <a:schemeClr val="accent2">
                  <a:lumMod val="75000"/>
                </a:schemeClr>
              </a:solidFill>
            </a:endParaRPr>
          </a:p>
          <a:p>
            <a:pPr marL="0" indent="0">
              <a:buNone/>
            </a:pPr>
            <a:r>
              <a:rPr lang="en-IN" sz="2000" dirty="0">
                <a:solidFill>
                  <a:schemeClr val="accent2">
                    <a:lumMod val="75000"/>
                  </a:schemeClr>
                </a:solidFill>
              </a:rPr>
              <a:t>                                                                                        Trade marks</a:t>
            </a:r>
            <a:endParaRPr lang="en-IN" sz="1200" dirty="0">
              <a:solidFill>
                <a:schemeClr val="accent2">
                  <a:lumMod val="75000"/>
                </a:schemeClr>
              </a:solidFill>
            </a:endParaRPr>
          </a:p>
        </p:txBody>
      </p:sp>
      <p:sp>
        <p:nvSpPr>
          <p:cNvPr id="3" name="Rectangle 2">
            <a:extLst>
              <a:ext uri="{FF2B5EF4-FFF2-40B4-BE49-F238E27FC236}">
                <a16:creationId xmlns:a16="http://schemas.microsoft.com/office/drawing/2014/main" id="{F22F95BE-F5BD-350C-46DA-928C5AE1B312}"/>
              </a:ext>
            </a:extLst>
          </p:cNvPr>
          <p:cNvSpPr/>
          <p:nvPr/>
        </p:nvSpPr>
        <p:spPr>
          <a:xfrm>
            <a:off x="5689781" y="2843090"/>
            <a:ext cx="1527244" cy="856034"/>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FA88294-4093-76E7-6B9A-618437F66F15}"/>
              </a:ext>
            </a:extLst>
          </p:cNvPr>
          <p:cNvSpPr/>
          <p:nvPr/>
        </p:nvSpPr>
        <p:spPr>
          <a:xfrm>
            <a:off x="5694820" y="1658105"/>
            <a:ext cx="1522205" cy="57264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0FA1844C-8AA2-9893-D45E-AA612150CCE5}"/>
              </a:ext>
            </a:extLst>
          </p:cNvPr>
          <p:cNvSpPr/>
          <p:nvPr/>
        </p:nvSpPr>
        <p:spPr>
          <a:xfrm>
            <a:off x="3566615" y="2935684"/>
            <a:ext cx="1686465" cy="6306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1F53546-F6D6-A003-9BB1-87F4035DAD9A}"/>
              </a:ext>
            </a:extLst>
          </p:cNvPr>
          <p:cNvSpPr/>
          <p:nvPr/>
        </p:nvSpPr>
        <p:spPr>
          <a:xfrm>
            <a:off x="5689781" y="4065901"/>
            <a:ext cx="1635853" cy="6752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FD5921-1082-6AA1-3FA5-4707E820A565}"/>
              </a:ext>
            </a:extLst>
          </p:cNvPr>
          <p:cNvSpPr/>
          <p:nvPr/>
        </p:nvSpPr>
        <p:spPr>
          <a:xfrm>
            <a:off x="7632069" y="2826799"/>
            <a:ext cx="1704878" cy="6940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Left 11">
            <a:extLst>
              <a:ext uri="{FF2B5EF4-FFF2-40B4-BE49-F238E27FC236}">
                <a16:creationId xmlns:a16="http://schemas.microsoft.com/office/drawing/2014/main" id="{DC828431-F47B-6990-70EF-D68DF01F3D99}"/>
              </a:ext>
            </a:extLst>
          </p:cNvPr>
          <p:cNvSpPr/>
          <p:nvPr/>
        </p:nvSpPr>
        <p:spPr>
          <a:xfrm>
            <a:off x="5271493" y="3067943"/>
            <a:ext cx="418288" cy="4983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375259D4-6A36-694F-2AD0-41C4711AD5A2}"/>
              </a:ext>
            </a:extLst>
          </p:cNvPr>
          <p:cNvSpPr/>
          <p:nvPr/>
        </p:nvSpPr>
        <p:spPr>
          <a:xfrm>
            <a:off x="6191655" y="3714985"/>
            <a:ext cx="528536" cy="3696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2079ABBC-9D4F-3654-CA69-DFCBE7B77462}"/>
              </a:ext>
            </a:extLst>
          </p:cNvPr>
          <p:cNvSpPr/>
          <p:nvPr/>
        </p:nvSpPr>
        <p:spPr>
          <a:xfrm>
            <a:off x="7217025" y="3064557"/>
            <a:ext cx="415044" cy="413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A9595E22-208D-A29C-A807-A3712888AFC5}"/>
              </a:ext>
            </a:extLst>
          </p:cNvPr>
          <p:cNvSpPr/>
          <p:nvPr/>
        </p:nvSpPr>
        <p:spPr>
          <a:xfrm>
            <a:off x="6191655" y="2254154"/>
            <a:ext cx="478276" cy="572645"/>
          </a:xfrm>
          <a:prstGeom prst="upArrow">
            <a:avLst>
              <a:gd name="adj1" fmla="val 50000"/>
              <a:gd name="adj2" fmla="val 5610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1C4E523F-7C9B-76B0-BC43-10864DA9AFA4}"/>
                  </a:ext>
                </a:extLst>
              </p14:cNvPr>
              <p14:cNvContentPartPr/>
              <p14:nvPr/>
            </p14:nvContentPartPr>
            <p14:xfrm>
              <a:off x="3313338" y="2080572"/>
              <a:ext cx="360" cy="360"/>
            </p14:xfrm>
          </p:contentPart>
        </mc:Choice>
        <mc:Fallback xmlns="">
          <p:pic>
            <p:nvPicPr>
              <p:cNvPr id="25" name="Ink 24">
                <a:extLst>
                  <a:ext uri="{FF2B5EF4-FFF2-40B4-BE49-F238E27FC236}">
                    <a16:creationId xmlns:a16="http://schemas.microsoft.com/office/drawing/2014/main" id="{1C4E523F-7C9B-76B0-BC43-10864DA9AFA4}"/>
                  </a:ext>
                </a:extLst>
              </p:cNvPr>
              <p:cNvPicPr/>
              <p:nvPr/>
            </p:nvPicPr>
            <p:blipFill>
              <a:blip r:embed="rId3"/>
              <a:stretch>
                <a:fillRect/>
              </a:stretch>
            </p:blipFill>
            <p:spPr>
              <a:xfrm>
                <a:off x="3307218" y="2074452"/>
                <a:ext cx="12600" cy="12600"/>
              </a:xfrm>
              <a:prstGeom prst="rect">
                <a:avLst/>
              </a:prstGeom>
            </p:spPr>
          </p:pic>
        </mc:Fallback>
      </mc:AlternateContent>
    </p:spTree>
    <p:extLst>
      <p:ext uri="{BB962C8B-B14F-4D97-AF65-F5344CB8AC3E}">
        <p14:creationId xmlns:p14="http://schemas.microsoft.com/office/powerpoint/2010/main" val="1349570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76124-49F1-463F-C4ED-9FE4B7DD1F4F}"/>
              </a:ext>
            </a:extLst>
          </p:cNvPr>
          <p:cNvPicPr>
            <a:picLocks noChangeAspect="1"/>
          </p:cNvPicPr>
          <p:nvPr/>
        </p:nvPicPr>
        <p:blipFill>
          <a:blip r:embed="rId2"/>
          <a:stretch>
            <a:fillRect/>
          </a:stretch>
        </p:blipFill>
        <p:spPr>
          <a:xfrm>
            <a:off x="2805822" y="1050587"/>
            <a:ext cx="6912110" cy="4482323"/>
          </a:xfrm>
          <a:prstGeom prst="rect">
            <a:avLst/>
          </a:prstGeom>
        </p:spPr>
      </p:pic>
    </p:spTree>
    <p:extLst>
      <p:ext uri="{BB962C8B-B14F-4D97-AF65-F5344CB8AC3E}">
        <p14:creationId xmlns:p14="http://schemas.microsoft.com/office/powerpoint/2010/main" val="257548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CC13D5-09D0-3596-420A-7E3A8F908A48}"/>
              </a:ext>
            </a:extLst>
          </p:cNvPr>
          <p:cNvSpPr>
            <a:spLocks noGrp="1"/>
          </p:cNvSpPr>
          <p:nvPr>
            <p:ph type="title"/>
          </p:nvPr>
        </p:nvSpPr>
        <p:spPr>
          <a:xfrm>
            <a:off x="838200" y="365125"/>
            <a:ext cx="10515600" cy="1144893"/>
          </a:xfrm>
        </p:spPr>
        <p:txBody>
          <a:bodyPr>
            <a:normAutofit/>
          </a:bodyPr>
          <a:lstStyle/>
          <a:p>
            <a:pPr algn="ctr"/>
            <a:r>
              <a:rPr lang="en-US" sz="2400" b="1" u="sng" dirty="0">
                <a:effectLst/>
                <a:latin typeface="Algerian" panose="04020705040A02060702" pitchFamily="82" charset="0"/>
                <a:ea typeface="Calibri" panose="020F0502020204030204" pitchFamily="34" charset="0"/>
              </a:rPr>
              <a:t>Copy Right Law </a:t>
            </a:r>
            <a:endParaRPr lang="en-IN" sz="5400" b="1" u="sng" dirty="0">
              <a:latin typeface="Algerian" panose="04020705040A02060702" pitchFamily="82" charset="0"/>
            </a:endParaRPr>
          </a:p>
        </p:txBody>
      </p:sp>
      <p:sp>
        <p:nvSpPr>
          <p:cNvPr id="6" name="Content Placeholder 5">
            <a:extLst>
              <a:ext uri="{FF2B5EF4-FFF2-40B4-BE49-F238E27FC236}">
                <a16:creationId xmlns:a16="http://schemas.microsoft.com/office/drawing/2014/main" id="{B959F448-699A-CA8C-49DE-C141692CC260}"/>
              </a:ext>
            </a:extLst>
          </p:cNvPr>
          <p:cNvSpPr>
            <a:spLocks noGrp="1"/>
          </p:cNvSpPr>
          <p:nvPr>
            <p:ph idx="1"/>
          </p:nvPr>
        </p:nvSpPr>
        <p:spPr>
          <a:xfrm>
            <a:off x="838200" y="1275128"/>
            <a:ext cx="10515600" cy="5582872"/>
          </a:xfrm>
        </p:spPr>
        <p:txBody>
          <a:bodyPr>
            <a:noAutofit/>
          </a:bodyPr>
          <a:lstStyle/>
          <a:p>
            <a:pPr>
              <a:lnSpc>
                <a:spcPct val="170000"/>
              </a:lnSpc>
            </a:pPr>
            <a:r>
              <a:rPr lang="en-US" sz="2000" b="0" i="0" dirty="0">
                <a:solidFill>
                  <a:schemeClr val="accent5"/>
                </a:solidFill>
                <a:effectLst/>
                <a:latin typeface="Verdana" panose="020B0604030504040204" pitchFamily="34" charset="0"/>
              </a:rPr>
              <a:t>Copyright is a form of intellectual property rights. It protects original works such as works of literature, drama, music, artistic works, cinematographic films, audio recordings, etc. It protects the expression of an idea of an author rather than the idea itself.</a:t>
            </a:r>
          </a:p>
          <a:p>
            <a:pPr algn="just">
              <a:lnSpc>
                <a:spcPct val="170000"/>
              </a:lnSpc>
            </a:pPr>
            <a:r>
              <a:rPr lang="en-US" sz="2000" b="0" i="0" dirty="0">
                <a:solidFill>
                  <a:schemeClr val="accent5"/>
                </a:solidFill>
                <a:effectLst/>
                <a:latin typeface="Verdana" panose="020B0604030504040204" pitchFamily="34" charset="0"/>
              </a:rPr>
              <a:t>These are also called the economic rights of the author.</a:t>
            </a:r>
          </a:p>
          <a:p>
            <a:pPr algn="just">
              <a:lnSpc>
                <a:spcPct val="170000"/>
              </a:lnSpc>
            </a:pPr>
            <a:r>
              <a:rPr lang="en-US" sz="2000" b="0" i="0" dirty="0">
                <a:solidFill>
                  <a:schemeClr val="accent5"/>
                </a:solidFill>
                <a:effectLst/>
                <a:latin typeface="Verdana" panose="020B0604030504040204" pitchFamily="34" charset="0"/>
              </a:rPr>
              <a:t>It includes:</a:t>
            </a:r>
          </a:p>
          <a:p>
            <a:pPr algn="just">
              <a:lnSpc>
                <a:spcPct val="170000"/>
              </a:lnSpc>
              <a:buFont typeface="Arial" panose="020B0604020202020204" pitchFamily="34" charset="0"/>
              <a:buChar char="•"/>
            </a:pPr>
            <a:r>
              <a:rPr lang="en-US" sz="2000" b="0" i="0" dirty="0">
                <a:solidFill>
                  <a:schemeClr val="accent5"/>
                </a:solidFill>
                <a:effectLst/>
                <a:latin typeface="inherit"/>
              </a:rPr>
              <a:t>Right to reproduce</a:t>
            </a:r>
          </a:p>
          <a:p>
            <a:pPr algn="just">
              <a:lnSpc>
                <a:spcPct val="170000"/>
              </a:lnSpc>
              <a:buFont typeface="Arial" panose="020B0604020202020204" pitchFamily="34" charset="0"/>
              <a:buChar char="•"/>
            </a:pPr>
            <a:r>
              <a:rPr lang="en-US" sz="2000" b="0" i="0" dirty="0">
                <a:solidFill>
                  <a:schemeClr val="accent5"/>
                </a:solidFill>
                <a:effectLst/>
                <a:latin typeface="inherit"/>
              </a:rPr>
              <a:t>Right to issue copies</a:t>
            </a:r>
          </a:p>
          <a:p>
            <a:pPr algn="just">
              <a:lnSpc>
                <a:spcPct val="170000"/>
              </a:lnSpc>
              <a:buFont typeface="Arial" panose="020B0604020202020204" pitchFamily="34" charset="0"/>
              <a:buChar char="•"/>
            </a:pPr>
            <a:r>
              <a:rPr lang="en-US" sz="2000" b="0" i="0" dirty="0">
                <a:solidFill>
                  <a:schemeClr val="accent5"/>
                </a:solidFill>
                <a:effectLst/>
                <a:latin typeface="inherit"/>
              </a:rPr>
              <a:t>Right to perform at public                                                     .Right to make a film or a sound recording</a:t>
            </a:r>
          </a:p>
        </p:txBody>
      </p:sp>
    </p:spTree>
    <p:extLst>
      <p:ext uri="{BB962C8B-B14F-4D97-AF65-F5344CB8AC3E}">
        <p14:creationId xmlns:p14="http://schemas.microsoft.com/office/powerpoint/2010/main" val="334583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C507-2A46-3DD0-EB80-DC219D488D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6C0CA2-2056-E8D7-4AE7-7A37730C279F}"/>
              </a:ext>
            </a:extLst>
          </p:cNvPr>
          <p:cNvSpPr>
            <a:spLocks noGrp="1"/>
          </p:cNvSpPr>
          <p:nvPr>
            <p:ph idx="1"/>
          </p:nvPr>
        </p:nvSpPr>
        <p:spPr>
          <a:xfrm>
            <a:off x="838200" y="365125"/>
            <a:ext cx="10515600" cy="5811838"/>
          </a:xfrm>
          <a:blipFill>
            <a:blip r:embed="rId2">
              <a:extLst>
                <a:ext uri="{837473B0-CC2E-450A-ABE3-18F120FF3D39}">
                  <a1611:picAttrSrcUrl xmlns:a1611="http://schemas.microsoft.com/office/drawing/2016/11/main" r:id="rId3"/>
                </a:ext>
              </a:extLst>
            </a:blip>
            <a:stretch>
              <a:fillRect/>
            </a:stretch>
          </a:blipFill>
        </p:spPr>
        <p:txBody>
          <a:bodyPr/>
          <a:lstStyle/>
          <a:p>
            <a:endParaRPr lang="en-IN" dirty="0"/>
          </a:p>
        </p:txBody>
      </p:sp>
    </p:spTree>
    <p:extLst>
      <p:ext uri="{BB962C8B-B14F-4D97-AF65-F5344CB8AC3E}">
        <p14:creationId xmlns:p14="http://schemas.microsoft.com/office/powerpoint/2010/main" val="74855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A57D-F406-37BE-2EC0-05B42692C95D}"/>
              </a:ext>
            </a:extLst>
          </p:cNvPr>
          <p:cNvSpPr>
            <a:spLocks noGrp="1"/>
          </p:cNvSpPr>
          <p:nvPr>
            <p:ph type="title"/>
          </p:nvPr>
        </p:nvSpPr>
        <p:spPr/>
        <p:txBody>
          <a:bodyPr>
            <a:normAutofit/>
          </a:bodyPr>
          <a:lstStyle/>
          <a:p>
            <a:pPr algn="ctr"/>
            <a:r>
              <a:rPr lang="en-US" sz="2800" b="1" u="sng" dirty="0">
                <a:effectLst/>
                <a:latin typeface="Times New Roman" panose="02020603050405020304" pitchFamily="18" charset="0"/>
                <a:ea typeface="Calibri" panose="020F0502020204030204" pitchFamily="34" charset="0"/>
              </a:rPr>
              <a:t>Patent Law:</a:t>
            </a:r>
            <a:endParaRPr lang="en-IN" sz="6000" b="1" u="sng" dirty="0"/>
          </a:p>
        </p:txBody>
      </p:sp>
      <p:sp>
        <p:nvSpPr>
          <p:cNvPr id="3" name="Content Placeholder 2">
            <a:extLst>
              <a:ext uri="{FF2B5EF4-FFF2-40B4-BE49-F238E27FC236}">
                <a16:creationId xmlns:a16="http://schemas.microsoft.com/office/drawing/2014/main" id="{E60EC4AA-317C-E8E4-597C-6AC2A15D8B49}"/>
              </a:ext>
            </a:extLst>
          </p:cNvPr>
          <p:cNvSpPr>
            <a:spLocks noGrp="1"/>
          </p:cNvSpPr>
          <p:nvPr>
            <p:ph idx="1"/>
          </p:nvPr>
        </p:nvSpPr>
        <p:spPr>
          <a:xfrm>
            <a:off x="838200" y="1361872"/>
            <a:ext cx="10515600" cy="4815091"/>
          </a:xfrm>
        </p:spPr>
        <p:txBody>
          <a:bodyPr>
            <a:normAutofit fontScale="92500" lnSpcReduction="10000"/>
          </a:bodyPr>
          <a:lstStyle/>
          <a:p>
            <a:pPr marL="0" indent="0">
              <a:lnSpc>
                <a:spcPct val="150000"/>
              </a:lnSpc>
              <a:buNone/>
            </a:pPr>
            <a:r>
              <a:rPr lang="en-US" sz="2000" b="1" dirty="0"/>
              <a:t>Patent law-</a:t>
            </a:r>
            <a:r>
              <a:rPr lang="en-US" sz="2000" dirty="0"/>
              <a:t> </a:t>
            </a:r>
            <a:r>
              <a:rPr lang="en-US" sz="2000" dirty="0">
                <a:solidFill>
                  <a:schemeClr val="accent5"/>
                </a:solidFill>
              </a:rPr>
              <a:t>Provides legal protection to the inventions and innovations that companies and individuals develop. In the context of semiconductors and cybersecurity, it’s important for protecting:</a:t>
            </a:r>
          </a:p>
          <a:p>
            <a:pPr>
              <a:lnSpc>
                <a:spcPct val="150000"/>
              </a:lnSpc>
              <a:buFont typeface="Arial" panose="020B0604020202020204" pitchFamily="34" charset="0"/>
              <a:buChar char="•"/>
            </a:pPr>
            <a:r>
              <a:rPr lang="en-US" sz="2000" b="1" dirty="0"/>
              <a:t>Chip Designs and Technologies</a:t>
            </a:r>
            <a:r>
              <a:rPr lang="en-US" sz="2000" dirty="0"/>
              <a:t>: </a:t>
            </a:r>
            <a:r>
              <a:rPr lang="en-US" sz="2000" dirty="0">
                <a:solidFill>
                  <a:schemeClr val="accent5"/>
                </a:solidFill>
              </a:rPr>
              <a:t>Semiconductor companies patent their chip designs, which could include innovations that make devices more secure or help prevent certain types of cyberattacks.</a:t>
            </a:r>
          </a:p>
          <a:p>
            <a:pPr>
              <a:lnSpc>
                <a:spcPct val="150000"/>
              </a:lnSpc>
              <a:buFont typeface="Arial" panose="020B0604020202020204" pitchFamily="34" charset="0"/>
              <a:buChar char="•"/>
            </a:pPr>
            <a:r>
              <a:rPr lang="en-US" sz="2000" b="1" dirty="0"/>
              <a:t>Security Solutions</a:t>
            </a:r>
            <a:r>
              <a:rPr lang="en-US" sz="2000" dirty="0"/>
              <a:t>: </a:t>
            </a:r>
            <a:r>
              <a:rPr lang="en-US" sz="2000" dirty="0">
                <a:solidFill>
                  <a:schemeClr val="accent5"/>
                </a:solidFill>
              </a:rPr>
              <a:t>New technologies (hardware-based encryption, secure boot processes, etc.) developed for semiconductor systems are often patented to prevent others from copying the innovation.</a:t>
            </a:r>
          </a:p>
          <a:p>
            <a:pPr>
              <a:lnSpc>
                <a:spcPct val="150000"/>
              </a:lnSpc>
              <a:buFont typeface="Arial" panose="020B0604020202020204" pitchFamily="34" charset="0"/>
              <a:buChar char="•"/>
            </a:pPr>
            <a:r>
              <a:rPr lang="en-US" sz="2000" b="1" dirty="0"/>
              <a:t>Counteracting Cybersecurity Threats</a:t>
            </a:r>
            <a:r>
              <a:rPr lang="en-US" sz="2000" dirty="0"/>
              <a:t>: </a:t>
            </a:r>
            <a:r>
              <a:rPr lang="en-US" sz="2000" dirty="0">
                <a:solidFill>
                  <a:schemeClr val="accent5"/>
                </a:solidFill>
              </a:rPr>
              <a:t>Patent law helps ensure that security features (like those for preventing physical or software-based attacks) are protected, ensuring that attackers can't easily bypass security measures built into semiconductor devices</a:t>
            </a:r>
            <a:r>
              <a:rPr lang="en-US" sz="2000" dirty="0"/>
              <a:t>.</a:t>
            </a:r>
          </a:p>
          <a:p>
            <a:endParaRPr lang="en-IN" dirty="0"/>
          </a:p>
        </p:txBody>
      </p:sp>
    </p:spTree>
    <p:extLst>
      <p:ext uri="{BB962C8B-B14F-4D97-AF65-F5344CB8AC3E}">
        <p14:creationId xmlns:p14="http://schemas.microsoft.com/office/powerpoint/2010/main" val="138309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B017-22D9-D647-5CC9-C7E99AEE4274}"/>
              </a:ext>
            </a:extLst>
          </p:cNvPr>
          <p:cNvSpPr>
            <a:spLocks noGrp="1"/>
          </p:cNvSpPr>
          <p:nvPr>
            <p:ph type="title"/>
          </p:nvPr>
        </p:nvSpPr>
        <p:spPr/>
        <p:txBody>
          <a:bodyPr/>
          <a:lstStyle/>
          <a:p>
            <a:pPr algn="ctr"/>
            <a:r>
              <a:rPr lang="en-IN" sz="2800" b="1" u="sng" dirty="0">
                <a:latin typeface="Algerian" panose="04020705040A02060702" pitchFamily="82" charset="0"/>
              </a:rPr>
              <a:t>Semiconductor Law:</a:t>
            </a:r>
            <a:endParaRPr lang="en-IN" b="1"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4B745BF8-0E74-FB96-DA16-E945F4C0775B}"/>
              </a:ext>
            </a:extLst>
          </p:cNvPr>
          <p:cNvSpPr>
            <a:spLocks noGrp="1"/>
          </p:cNvSpPr>
          <p:nvPr>
            <p:ph idx="1"/>
          </p:nvPr>
        </p:nvSpPr>
        <p:spPr>
          <a:xfrm>
            <a:off x="711741" y="1533795"/>
            <a:ext cx="10515600" cy="5100469"/>
          </a:xfrm>
        </p:spPr>
        <p:txBody>
          <a:bodyPr>
            <a:normAutofit/>
          </a:bodyPr>
          <a:lstStyle/>
          <a:p>
            <a:pPr marL="0" indent="0">
              <a:lnSpc>
                <a:spcPct val="150000"/>
              </a:lnSpc>
              <a:buNone/>
            </a:pPr>
            <a:r>
              <a:rPr lang="en-US" sz="2000" b="1" dirty="0"/>
              <a:t>Semiconductor law</a:t>
            </a:r>
            <a:r>
              <a:rPr lang="en-US" sz="2400" b="1" dirty="0"/>
              <a:t>-</a:t>
            </a:r>
            <a:r>
              <a:rPr lang="en-US" sz="2400" dirty="0"/>
              <a:t> </a:t>
            </a:r>
            <a:r>
              <a:rPr lang="en-US" sz="2000" dirty="0">
                <a:solidFill>
                  <a:schemeClr val="accent5"/>
                </a:solidFill>
              </a:rPr>
              <a:t>Primarily deals with the legal frameworks that govern the production, sale, and export of semiconductor components. Key aspects related to cybersecurity include:</a:t>
            </a:r>
          </a:p>
          <a:p>
            <a:pPr>
              <a:lnSpc>
                <a:spcPct val="150000"/>
              </a:lnSpc>
              <a:buFont typeface="Arial" panose="020B0604020202020204" pitchFamily="34" charset="0"/>
              <a:buChar char="•"/>
            </a:pPr>
            <a:r>
              <a:rPr lang="en-US" sz="2000" b="1" dirty="0"/>
              <a:t>Supply Chain Security</a:t>
            </a:r>
            <a:r>
              <a:rPr lang="en-US" sz="2000" dirty="0"/>
              <a:t>: </a:t>
            </a:r>
            <a:r>
              <a:rPr lang="en-US" sz="2000" dirty="0">
                <a:solidFill>
                  <a:schemeClr val="accent5"/>
                </a:solidFill>
              </a:rPr>
              <a:t>Ensuring that semiconductor manufacturing processes are secure from tampering, malicious attacks, or espionage.</a:t>
            </a:r>
          </a:p>
          <a:p>
            <a:pPr>
              <a:lnSpc>
                <a:spcPct val="150000"/>
              </a:lnSpc>
              <a:buFont typeface="Arial" panose="020B0604020202020204" pitchFamily="34" charset="0"/>
              <a:buChar char="•"/>
            </a:pPr>
            <a:r>
              <a:rPr lang="en-US" sz="2000" b="1" dirty="0"/>
              <a:t>Export Control Laws</a:t>
            </a:r>
            <a:r>
              <a:rPr lang="en-US" sz="2000" dirty="0"/>
              <a:t>: </a:t>
            </a:r>
            <a:r>
              <a:rPr lang="en-US" sz="2000" dirty="0">
                <a:solidFill>
                  <a:schemeClr val="accent5"/>
                </a:solidFill>
              </a:rPr>
              <a:t>Regulations that control the export of advanced semiconductor technologies that could pose national security risks if they fell into the wrong hands.</a:t>
            </a:r>
          </a:p>
          <a:p>
            <a:pPr>
              <a:lnSpc>
                <a:spcPct val="150000"/>
              </a:lnSpc>
              <a:buFont typeface="Arial" panose="020B0604020202020204" pitchFamily="34" charset="0"/>
              <a:buChar char="•"/>
            </a:pPr>
            <a:r>
              <a:rPr lang="en-US" sz="2000" b="1" dirty="0"/>
              <a:t>National Security</a:t>
            </a:r>
            <a:r>
              <a:rPr lang="en-US" sz="2000" dirty="0"/>
              <a:t>: </a:t>
            </a:r>
            <a:r>
              <a:rPr lang="en-US" sz="2000" dirty="0">
                <a:solidFill>
                  <a:schemeClr val="accent5"/>
                </a:solidFill>
              </a:rPr>
              <a:t>Governments often restrict access to advanced semiconductor technologies (such as those used in military systems or encrypted communications) to prevent security breaches.</a:t>
            </a:r>
          </a:p>
          <a:p>
            <a:pPr marL="0" indent="0">
              <a:lnSpc>
                <a:spcPct val="150000"/>
              </a:lnSpc>
              <a:buNone/>
            </a:pPr>
            <a:endParaRPr lang="en-IN" dirty="0"/>
          </a:p>
        </p:txBody>
      </p:sp>
    </p:spTree>
    <p:extLst>
      <p:ext uri="{BB962C8B-B14F-4D97-AF65-F5344CB8AC3E}">
        <p14:creationId xmlns:p14="http://schemas.microsoft.com/office/powerpoint/2010/main" val="109029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14A4A6-B5C7-EBCA-366F-88148EE17DEF}"/>
              </a:ext>
            </a:extLst>
          </p:cNvPr>
          <p:cNvSpPr>
            <a:spLocks noGrp="1"/>
          </p:cNvSpPr>
          <p:nvPr>
            <p:ph type="title"/>
          </p:nvPr>
        </p:nvSpPr>
        <p:spPr/>
        <p:txBody>
          <a:bodyPr/>
          <a:lstStyle/>
          <a:p>
            <a:pPr algn="ctr"/>
            <a:r>
              <a:rPr lang="en-IN" sz="2800" b="1" u="sng" dirty="0">
                <a:latin typeface="Algerian" panose="04020705040A02060702" pitchFamily="82" charset="0"/>
              </a:rPr>
              <a:t>IT ACT 2000</a:t>
            </a:r>
            <a:endParaRPr lang="en-IN" b="1" u="sng" dirty="0">
              <a:latin typeface="Algerian" panose="04020705040A02060702" pitchFamily="82" charset="0"/>
            </a:endParaRPr>
          </a:p>
        </p:txBody>
      </p:sp>
      <p:sp>
        <p:nvSpPr>
          <p:cNvPr id="4" name="Content Placeholder 3">
            <a:extLst>
              <a:ext uri="{FF2B5EF4-FFF2-40B4-BE49-F238E27FC236}">
                <a16:creationId xmlns:a16="http://schemas.microsoft.com/office/drawing/2014/main" id="{C5F7CA86-D193-C4C9-E530-EE3C11331938}"/>
              </a:ext>
            </a:extLst>
          </p:cNvPr>
          <p:cNvSpPr>
            <a:spLocks noGrp="1"/>
          </p:cNvSpPr>
          <p:nvPr>
            <p:ph idx="1"/>
          </p:nvPr>
        </p:nvSpPr>
        <p:spPr/>
        <p:txBody>
          <a:bodyPr>
            <a:normAutofit/>
          </a:bodyPr>
          <a:lstStyle/>
          <a:p>
            <a:pPr>
              <a:lnSpc>
                <a:spcPct val="150000"/>
              </a:lnSpc>
            </a:pPr>
            <a:r>
              <a:rPr lang="en-US" sz="2000" b="0" i="0" dirty="0">
                <a:solidFill>
                  <a:srgbClr val="202122"/>
                </a:solidFill>
                <a:effectLst/>
                <a:latin typeface="Arial" panose="020B0604020202020204" pitchFamily="34" charset="0"/>
              </a:rPr>
              <a:t>The </a:t>
            </a:r>
            <a:r>
              <a:rPr lang="en-US" sz="2000" b="1" i="0" dirty="0">
                <a:solidFill>
                  <a:srgbClr val="202122"/>
                </a:solidFill>
                <a:effectLst/>
                <a:latin typeface="Arial" panose="020B0604020202020204" pitchFamily="34" charset="0"/>
              </a:rPr>
              <a:t>Information Technology Act, 2000</a:t>
            </a:r>
            <a:r>
              <a:rPr lang="en-US" sz="2000" b="0" i="0" dirty="0">
                <a:solidFill>
                  <a:srgbClr val="202122"/>
                </a:solidFill>
                <a:effectLst/>
                <a:latin typeface="Arial" panose="020B0604020202020204" pitchFamily="34" charset="0"/>
              </a:rPr>
              <a:t> (also known as</a:t>
            </a:r>
          </a:p>
          <a:p>
            <a:pPr marL="0" indent="0">
              <a:lnSpc>
                <a:spcPct val="150000"/>
              </a:lnSpc>
              <a:buNone/>
            </a:pPr>
            <a:r>
              <a:rPr lang="en-US" sz="2000" b="0" i="0" dirty="0">
                <a:solidFill>
                  <a:srgbClr val="202122"/>
                </a:solidFill>
                <a:effectLst/>
                <a:latin typeface="Arial" panose="020B0604020202020204" pitchFamily="34" charset="0"/>
              </a:rPr>
              <a:t>  </a:t>
            </a:r>
            <a:r>
              <a:rPr lang="en-US" sz="2000" b="1" i="0" dirty="0">
                <a:solidFill>
                  <a:srgbClr val="202122"/>
                </a:solidFill>
                <a:effectLst/>
                <a:latin typeface="Arial" panose="020B0604020202020204" pitchFamily="34" charset="0"/>
              </a:rPr>
              <a:t>ITA-2000</a:t>
            </a:r>
            <a:r>
              <a:rPr lang="en-US" sz="2000" b="0" i="0" dirty="0">
                <a:solidFill>
                  <a:srgbClr val="202122"/>
                </a:solidFill>
                <a:effectLst/>
                <a:latin typeface="Arial" panose="020B0604020202020204" pitchFamily="34" charset="0"/>
              </a:rPr>
              <a:t>, or the </a:t>
            </a:r>
            <a:r>
              <a:rPr lang="en-US" sz="2000" b="1" i="0" dirty="0">
                <a:solidFill>
                  <a:srgbClr val="202122"/>
                </a:solidFill>
                <a:effectLst/>
                <a:latin typeface="Arial" panose="020B0604020202020204" pitchFamily="34" charset="0"/>
              </a:rPr>
              <a:t>IT Act</a:t>
            </a:r>
            <a:r>
              <a:rPr lang="en-US" sz="2000" b="0" i="0" dirty="0">
                <a:solidFill>
                  <a:srgbClr val="202122"/>
                </a:solidFill>
                <a:effectLst/>
                <a:latin typeface="Arial" panose="020B0604020202020204" pitchFamily="34" charset="0"/>
              </a:rPr>
              <a:t>) is an Act of the </a:t>
            </a:r>
            <a:r>
              <a:rPr lang="en-US" sz="2000" b="0" i="0" u="none" strike="noStrike" dirty="0">
                <a:effectLst/>
                <a:latin typeface="Arial" panose="020B0604020202020204" pitchFamily="34" charset="0"/>
                <a:hlinkClick r:id="rId2" tooltip="Indian Parliament"/>
              </a:rPr>
              <a:t>Indian Parliament</a:t>
            </a:r>
            <a:r>
              <a:rPr lang="en-US" sz="2000" b="0" i="0" dirty="0">
                <a:solidFill>
                  <a:srgbClr val="202122"/>
                </a:solidFill>
                <a:effectLst/>
                <a:latin typeface="Arial" panose="020B0604020202020204" pitchFamily="34" charset="0"/>
              </a:rPr>
              <a:t>  notified on 17 October 2000. </a:t>
            </a:r>
          </a:p>
          <a:p>
            <a:pPr>
              <a:lnSpc>
                <a:spcPct val="150000"/>
              </a:lnSpc>
            </a:pPr>
            <a:r>
              <a:rPr lang="en-US" sz="2000" b="0" i="0" dirty="0">
                <a:solidFill>
                  <a:srgbClr val="202122"/>
                </a:solidFill>
                <a:effectLst/>
                <a:latin typeface="Arial" panose="020B0604020202020204" pitchFamily="34" charset="0"/>
              </a:rPr>
              <a:t>It is the primary law in </a:t>
            </a:r>
            <a:r>
              <a:rPr lang="en-US" sz="2000" b="0" i="0" u="none" strike="noStrike" dirty="0">
                <a:effectLst/>
                <a:latin typeface="Arial" panose="020B0604020202020204" pitchFamily="34" charset="0"/>
                <a:hlinkClick r:id="rId3" tooltip="India"/>
              </a:rPr>
              <a:t>India</a:t>
            </a:r>
            <a:r>
              <a:rPr lang="en-US" sz="2000" b="0" i="0" dirty="0">
                <a:solidFill>
                  <a:srgbClr val="202122"/>
                </a:solidFill>
                <a:effectLst/>
                <a:latin typeface="Arial" panose="020B0604020202020204" pitchFamily="34" charset="0"/>
              </a:rPr>
              <a:t> dealing with </a:t>
            </a:r>
            <a:r>
              <a:rPr lang="en-US" sz="2000" b="0" i="0" u="none" strike="noStrike" dirty="0">
                <a:effectLst/>
                <a:latin typeface="Arial" panose="020B0604020202020204" pitchFamily="34" charset="0"/>
                <a:hlinkClick r:id="rId4" tooltip="Cybercrime"/>
              </a:rPr>
              <a:t>cybercrime</a:t>
            </a:r>
            <a:r>
              <a:rPr lang="en-US" sz="2000" b="0" i="0" dirty="0">
                <a:solidFill>
                  <a:srgbClr val="202122"/>
                </a:solidFill>
                <a:effectLst/>
                <a:latin typeface="Arial" panose="020B0604020202020204" pitchFamily="34" charset="0"/>
              </a:rPr>
              <a:t> and </a:t>
            </a:r>
            <a:r>
              <a:rPr lang="en-US" sz="2000" b="0" i="0" u="none" strike="noStrike" dirty="0">
                <a:effectLst/>
                <a:latin typeface="Arial" panose="020B0604020202020204" pitchFamily="34" charset="0"/>
                <a:hlinkClick r:id="rId5" tooltip="Electronic commerce"/>
              </a:rPr>
              <a:t>electronic commerce</a:t>
            </a:r>
            <a:r>
              <a:rPr lang="en-US" sz="2000" b="0" i="0" dirty="0">
                <a:solidFill>
                  <a:srgbClr val="202122"/>
                </a:solidFill>
                <a:effectLst/>
                <a:latin typeface="Arial" panose="020B0604020202020204" pitchFamily="34" charset="0"/>
              </a:rPr>
              <a:t>.</a:t>
            </a:r>
          </a:p>
          <a:p>
            <a:pPr>
              <a:lnSpc>
                <a:spcPct val="150000"/>
              </a:lnSpc>
            </a:pPr>
            <a:r>
              <a:rPr lang="en-US" sz="2000" b="0" i="0" dirty="0">
                <a:effectLst/>
                <a:latin typeface="Nunito" panose="020F0502020204030204" pitchFamily="2" charset="0"/>
              </a:rPr>
              <a:t>The </a:t>
            </a:r>
            <a:r>
              <a:rPr lang="en-US" sz="2000" b="0" i="0" u="sng" dirty="0">
                <a:solidFill>
                  <a:schemeClr val="accent5">
                    <a:lumMod val="75000"/>
                  </a:schemeClr>
                </a:solidFill>
                <a:effectLst/>
                <a:latin typeface="Nunito" panose="020F0502020204030204" pitchFamily="2" charset="0"/>
              </a:rPr>
              <a:t>main objective </a:t>
            </a:r>
            <a:r>
              <a:rPr lang="en-US" sz="2000" b="0" i="0" dirty="0">
                <a:effectLst/>
                <a:latin typeface="Nunito" panose="020F0502020204030204" pitchFamily="2" charset="0"/>
              </a:rPr>
              <a:t>of this act is to carry out</a:t>
            </a:r>
            <a:r>
              <a:rPr lang="en-US" sz="2000" b="0" i="0" u="sng" dirty="0">
                <a:solidFill>
                  <a:schemeClr val="accent5">
                    <a:lumMod val="75000"/>
                  </a:schemeClr>
                </a:solidFill>
                <a:effectLst/>
                <a:latin typeface="Nunito" panose="020F0502020204030204" pitchFamily="2" charset="0"/>
              </a:rPr>
              <a:t> lawful </a:t>
            </a:r>
            <a:r>
              <a:rPr lang="en-US" sz="2000" b="0" i="0" dirty="0">
                <a:effectLst/>
                <a:latin typeface="Nunito" panose="020F0502020204030204" pitchFamily="2" charset="0"/>
              </a:rPr>
              <a:t>and trustworthy electronic, digital, and online transactions and alleviate or reduce cybercrimes.</a:t>
            </a:r>
          </a:p>
          <a:p>
            <a:pPr>
              <a:lnSpc>
                <a:spcPct val="150000"/>
              </a:lnSpc>
            </a:pPr>
            <a:r>
              <a:rPr lang="en-US" sz="2000" b="0" i="0" dirty="0">
                <a:effectLst/>
                <a:latin typeface="Gilroy"/>
              </a:rPr>
              <a:t>This legal framework, </a:t>
            </a:r>
            <a:r>
              <a:rPr lang="en-US" sz="2000" b="1" i="0" dirty="0">
                <a:effectLst/>
                <a:latin typeface="Gilroy"/>
              </a:rPr>
              <a:t>also known as</a:t>
            </a:r>
            <a:r>
              <a:rPr lang="en-US" sz="2000" b="0" i="0" dirty="0">
                <a:effectLst/>
                <a:latin typeface="Gilroy"/>
              </a:rPr>
              <a:t> </a:t>
            </a:r>
            <a:r>
              <a:rPr lang="en-US" sz="2000" b="1" i="0" dirty="0">
                <a:effectLst/>
                <a:latin typeface="Gilroy"/>
              </a:rPr>
              <a:t>IT Act 2000</a:t>
            </a:r>
            <a:r>
              <a:rPr lang="en-US" sz="2000" b="0" i="0" dirty="0">
                <a:effectLst/>
                <a:latin typeface="Gilroy"/>
              </a:rPr>
              <a:t>, comes with </a:t>
            </a:r>
            <a:r>
              <a:rPr lang="en-US" sz="2000" b="0" i="0" dirty="0">
                <a:solidFill>
                  <a:schemeClr val="accent5">
                    <a:lumMod val="75000"/>
                  </a:schemeClr>
                </a:solidFill>
                <a:effectLst/>
                <a:latin typeface="Gilroy"/>
              </a:rPr>
              <a:t>94 sections</a:t>
            </a:r>
            <a:r>
              <a:rPr lang="en-US" sz="2000" b="0" i="0" dirty="0">
                <a:effectLst/>
                <a:latin typeface="Gilroy"/>
              </a:rPr>
              <a:t>, divided into </a:t>
            </a:r>
            <a:r>
              <a:rPr lang="en-US" sz="2000" b="0" i="0" u="sng" dirty="0">
                <a:solidFill>
                  <a:schemeClr val="accent5">
                    <a:lumMod val="75000"/>
                  </a:schemeClr>
                </a:solidFill>
                <a:effectLst/>
                <a:latin typeface="Gilroy"/>
              </a:rPr>
              <a:t>13</a:t>
            </a:r>
            <a:r>
              <a:rPr lang="en-US" sz="2000" b="0" i="0" dirty="0">
                <a:effectLst/>
                <a:latin typeface="Gilroy"/>
              </a:rPr>
              <a:t> </a:t>
            </a:r>
            <a:r>
              <a:rPr lang="en-US" sz="2000" b="0" i="0" u="sng" dirty="0">
                <a:solidFill>
                  <a:schemeClr val="accent5">
                    <a:lumMod val="75000"/>
                  </a:schemeClr>
                </a:solidFill>
                <a:effectLst/>
                <a:latin typeface="Gilroy"/>
              </a:rPr>
              <a:t>chapters</a:t>
            </a:r>
            <a:r>
              <a:rPr lang="en-US" sz="2000" b="0" i="0" dirty="0">
                <a:effectLst/>
                <a:latin typeface="Gilroy"/>
              </a:rPr>
              <a:t> and </a:t>
            </a:r>
            <a:r>
              <a:rPr lang="en-US" sz="2000" b="0" i="0" dirty="0">
                <a:solidFill>
                  <a:schemeClr val="accent5">
                    <a:lumMod val="75000"/>
                  </a:schemeClr>
                </a:solidFill>
                <a:effectLst/>
                <a:latin typeface="Gilroy"/>
              </a:rPr>
              <a:t>2</a:t>
            </a:r>
            <a:r>
              <a:rPr lang="en-US" sz="2000" b="0" i="0" dirty="0">
                <a:effectLst/>
                <a:latin typeface="Gilroy"/>
              </a:rPr>
              <a:t> </a:t>
            </a:r>
            <a:r>
              <a:rPr lang="en-US" sz="2000" b="0" i="0" u="sng" dirty="0">
                <a:solidFill>
                  <a:schemeClr val="accent5">
                    <a:lumMod val="75000"/>
                  </a:schemeClr>
                </a:solidFill>
                <a:effectLst/>
                <a:latin typeface="Gilroy"/>
              </a:rPr>
              <a:t>schedules</a:t>
            </a:r>
            <a:r>
              <a:rPr lang="en-US" sz="2000" b="0" i="0" dirty="0">
                <a:effectLst/>
                <a:latin typeface="Gilroy"/>
              </a:rPr>
              <a:t>. </a:t>
            </a:r>
            <a:endParaRPr lang="en-IN" sz="2000" dirty="0"/>
          </a:p>
        </p:txBody>
      </p:sp>
      <p:pic>
        <p:nvPicPr>
          <p:cNvPr id="6" name="Picture 5">
            <a:extLst>
              <a:ext uri="{FF2B5EF4-FFF2-40B4-BE49-F238E27FC236}">
                <a16:creationId xmlns:a16="http://schemas.microsoft.com/office/drawing/2014/main" id="{748EC106-E2C8-F895-08AE-55FB035A486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52763" y="681037"/>
            <a:ext cx="3229761" cy="1820904"/>
          </a:xfrm>
          <a:prstGeom prst="rect">
            <a:avLst/>
          </a:prstGeom>
        </p:spPr>
      </p:pic>
      <p:sp>
        <p:nvSpPr>
          <p:cNvPr id="7" name="TextBox 6">
            <a:extLst>
              <a:ext uri="{FF2B5EF4-FFF2-40B4-BE49-F238E27FC236}">
                <a16:creationId xmlns:a16="http://schemas.microsoft.com/office/drawing/2014/main" id="{77606462-02CF-06EA-3A4E-E749C672687F}"/>
              </a:ext>
            </a:extLst>
          </p:cNvPr>
          <p:cNvSpPr txBox="1"/>
          <p:nvPr/>
        </p:nvSpPr>
        <p:spPr>
          <a:xfrm>
            <a:off x="10125512" y="2974201"/>
            <a:ext cx="1694576" cy="369332"/>
          </a:xfrm>
          <a:prstGeom prst="rect">
            <a:avLst/>
          </a:prstGeom>
          <a:noFill/>
        </p:spPr>
        <p:txBody>
          <a:bodyPr wrap="square" rtlCol="0">
            <a:spAutoFit/>
          </a:bodyPr>
          <a:lstStyle/>
          <a:p>
            <a:r>
              <a:rPr lang="en-IN" sz="900" dirty="0">
                <a:hlinkClick r:id="rId7" tooltip="https://www.nagpurtoday.in/body-of-sri-lankan-national-found-near-railway-tracks-in-nagpur/06071151"/>
              </a:rPr>
              <a:t>This Photo</a:t>
            </a:r>
            <a:r>
              <a:rPr lang="en-IN" sz="900" dirty="0"/>
              <a:t> by Unknown Author is licensed under </a:t>
            </a:r>
            <a:r>
              <a:rPr lang="en-IN" sz="900" dirty="0">
                <a:hlinkClick r:id="rId8" tooltip="https://creativecommons.org/licenses/by-nc-sa/3.0/"/>
              </a:rPr>
              <a:t>CC BY-SA-NC</a:t>
            </a:r>
            <a:endParaRPr lang="en-IN" sz="900" dirty="0"/>
          </a:p>
        </p:txBody>
      </p:sp>
    </p:spTree>
    <p:extLst>
      <p:ext uri="{BB962C8B-B14F-4D97-AF65-F5344CB8AC3E}">
        <p14:creationId xmlns:p14="http://schemas.microsoft.com/office/powerpoint/2010/main" val="227957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4293-21A8-E1DB-C1A6-4A3B87646819}"/>
              </a:ext>
            </a:extLst>
          </p:cNvPr>
          <p:cNvSpPr>
            <a:spLocks noGrp="1"/>
          </p:cNvSpPr>
          <p:nvPr>
            <p:ph type="title"/>
          </p:nvPr>
        </p:nvSpPr>
        <p:spPr/>
        <p:txBody>
          <a:bodyPr>
            <a:normAutofit/>
          </a:bodyPr>
          <a:lstStyle/>
          <a:p>
            <a:r>
              <a:rPr lang="en-US" sz="2800" u="sng" dirty="0">
                <a:latin typeface="Algerian" panose="04020705040A02060702" pitchFamily="82" charset="0"/>
              </a:rPr>
              <a:t>Features</a:t>
            </a:r>
            <a:r>
              <a:rPr lang="en-US" sz="2800" i="0" u="sng" dirty="0">
                <a:effectLst/>
                <a:latin typeface="Algerian" panose="04020705040A02060702" pitchFamily="82" charset="0"/>
              </a:rPr>
              <a:t> of the Information Technology Act of 2000</a:t>
            </a:r>
            <a:endParaRPr lang="en-IN" sz="28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643C11F7-613B-DADB-C801-6969583F12A4}"/>
              </a:ext>
            </a:extLst>
          </p:cNvPr>
          <p:cNvSpPr>
            <a:spLocks noGrp="1"/>
          </p:cNvSpPr>
          <p:nvPr>
            <p:ph idx="1"/>
          </p:nvPr>
        </p:nvSpPr>
        <p:spPr/>
        <p:txBody>
          <a:bodyPr/>
          <a:lstStyle/>
          <a:p>
            <a:pPr algn="l" fontAlgn="base">
              <a:lnSpc>
                <a:spcPct val="150000"/>
              </a:lnSpc>
              <a:spcAft>
                <a:spcPts val="1800"/>
              </a:spcAft>
              <a:buFont typeface="+mj-lt"/>
              <a:buAutoNum type="arabicPeriod"/>
            </a:pPr>
            <a:r>
              <a:rPr lang="en-US" sz="2000" b="0" i="0" dirty="0">
                <a:solidFill>
                  <a:schemeClr val="accent5"/>
                </a:solidFill>
                <a:effectLst/>
                <a:latin typeface="Nunito" pitchFamily="2" charset="0"/>
              </a:rPr>
              <a:t>The digital signature has been changed to an electronic signature to make it a greater generation-impartial </a:t>
            </a:r>
            <a:r>
              <a:rPr lang="en-US" sz="2000" b="0" i="0" dirty="0" err="1">
                <a:solidFill>
                  <a:schemeClr val="accent5"/>
                </a:solidFill>
                <a:effectLst/>
                <a:latin typeface="Nunito" pitchFamily="2" charset="0"/>
              </a:rPr>
              <a:t>act.It</a:t>
            </a:r>
            <a:r>
              <a:rPr lang="en-US" sz="2000" b="0" i="0" dirty="0">
                <a:solidFill>
                  <a:schemeClr val="accent5"/>
                </a:solidFill>
                <a:effectLst/>
                <a:latin typeface="Nunito" pitchFamily="2" charset="0"/>
              </a:rPr>
              <a:t> elaborates on offenses, penalties, and breaches.</a:t>
            </a:r>
          </a:p>
          <a:p>
            <a:pPr algn="l" fontAlgn="base">
              <a:lnSpc>
                <a:spcPct val="150000"/>
              </a:lnSpc>
              <a:spcAft>
                <a:spcPts val="1800"/>
              </a:spcAft>
              <a:buFont typeface="+mj-lt"/>
              <a:buAutoNum type="arabicPeriod" startAt="2"/>
            </a:pPr>
            <a:r>
              <a:rPr lang="en-US" sz="2000" b="0" i="0" dirty="0">
                <a:solidFill>
                  <a:schemeClr val="accent5"/>
                </a:solidFill>
                <a:effectLst/>
                <a:latin typeface="Nunito" pitchFamily="2" charset="0"/>
              </a:rPr>
              <a:t>It adds a provision to Section 81, which states that the provisions of the Act shall have overriding effect. </a:t>
            </a:r>
            <a:endParaRPr lang="en-IN" sz="2000" dirty="0">
              <a:solidFill>
                <a:schemeClr val="accent5"/>
              </a:solidFill>
            </a:endParaRPr>
          </a:p>
        </p:txBody>
      </p:sp>
    </p:spTree>
    <p:extLst>
      <p:ext uri="{BB962C8B-B14F-4D97-AF65-F5344CB8AC3E}">
        <p14:creationId xmlns:p14="http://schemas.microsoft.com/office/powerpoint/2010/main" val="476704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FA71-CE33-022A-CB8D-1D3B44797044}"/>
              </a:ext>
            </a:extLst>
          </p:cNvPr>
          <p:cNvSpPr>
            <a:spLocks noGrp="1"/>
          </p:cNvSpPr>
          <p:nvPr>
            <p:ph type="title"/>
          </p:nvPr>
        </p:nvSpPr>
        <p:spPr/>
        <p:txBody>
          <a:bodyPr>
            <a:normAutofit/>
          </a:bodyPr>
          <a:lstStyle/>
          <a:p>
            <a:r>
              <a:rPr lang="en-IN" sz="2800" b="1" u="sng" dirty="0">
                <a:latin typeface="Algerian" panose="04020705040A02060702" pitchFamily="82" charset="0"/>
              </a:rPr>
              <a:t>INTRODUCTION OF INFORMATION SECURITY AND STANDARDS</a:t>
            </a:r>
          </a:p>
        </p:txBody>
      </p:sp>
      <p:sp>
        <p:nvSpPr>
          <p:cNvPr id="3" name="Content Placeholder 2">
            <a:extLst>
              <a:ext uri="{FF2B5EF4-FFF2-40B4-BE49-F238E27FC236}">
                <a16:creationId xmlns:a16="http://schemas.microsoft.com/office/drawing/2014/main" id="{5A3CDEE5-3D67-8678-251E-65FC7B949FC1}"/>
              </a:ext>
            </a:extLst>
          </p:cNvPr>
          <p:cNvSpPr>
            <a:spLocks noGrp="1"/>
          </p:cNvSpPr>
          <p:nvPr>
            <p:ph idx="1"/>
          </p:nvPr>
        </p:nvSpPr>
        <p:spPr/>
        <p:txBody>
          <a:bodyPr>
            <a:normAutofit/>
          </a:bodyPr>
          <a:lstStyle/>
          <a:p>
            <a:pPr>
              <a:lnSpc>
                <a:spcPct val="150000"/>
              </a:lnSpc>
            </a:pPr>
            <a:r>
              <a:rPr lang="en-US" sz="2000" i="0" dirty="0">
                <a:solidFill>
                  <a:srgbClr val="202122"/>
                </a:solidFill>
                <a:effectLst/>
                <a:latin typeface="Arial" panose="020B0604020202020204" pitchFamily="34" charset="0"/>
              </a:rPr>
              <a:t>Information security standards </a:t>
            </a:r>
            <a:r>
              <a:rPr lang="en-US" sz="2000" b="0" i="0" dirty="0">
                <a:solidFill>
                  <a:srgbClr val="202122"/>
                </a:solidFill>
                <a:effectLst/>
                <a:latin typeface="Arial" panose="020B0604020202020204" pitchFamily="34" charset="0"/>
              </a:rPr>
              <a:t>(also known as </a:t>
            </a:r>
            <a:r>
              <a:rPr lang="en-US" sz="2000" b="1" i="0" dirty="0">
                <a:solidFill>
                  <a:srgbClr val="202122"/>
                </a:solidFill>
                <a:effectLst/>
                <a:latin typeface="Arial" panose="020B0604020202020204" pitchFamily="34" charset="0"/>
              </a:rPr>
              <a:t>cyber security standards</a:t>
            </a:r>
            <a:r>
              <a:rPr lang="en-US" sz="2000" b="0" i="0" dirty="0">
                <a:solidFill>
                  <a:srgbClr val="202122"/>
                </a:solidFill>
                <a:effectLst/>
                <a:latin typeface="Arial" panose="020B0604020202020204" pitchFamily="34" charset="0"/>
              </a:rPr>
              <a:t>) are techniques generally outlined in published materials that attempt to protect a user's or organization's cyber environment.</a:t>
            </a:r>
          </a:p>
          <a:p>
            <a:pPr>
              <a:lnSpc>
                <a:spcPct val="150000"/>
              </a:lnSpc>
            </a:pPr>
            <a:r>
              <a:rPr lang="en-US" sz="2000" b="0" i="0" dirty="0">
                <a:solidFill>
                  <a:srgbClr val="202122"/>
                </a:solidFill>
                <a:effectLst/>
                <a:latin typeface="Arial" panose="020B0604020202020204" pitchFamily="34" charset="0"/>
              </a:rPr>
              <a:t>The principal objective is to reduce the risks, including preventing or mitigating </a:t>
            </a:r>
            <a:r>
              <a:rPr lang="en-US" sz="2000" b="0" i="0" u="none" strike="noStrike" dirty="0">
                <a:solidFill>
                  <a:schemeClr val="accent5"/>
                </a:solidFill>
                <a:effectLst/>
                <a:latin typeface="Arial" panose="020B0604020202020204" pitchFamily="34" charset="0"/>
                <a:hlinkClick r:id="rId2" tooltip="Cyber-attack">
                  <a:extLst>
                    <a:ext uri="{A12FA001-AC4F-418D-AE19-62706E023703}">
                      <ahyp:hlinkClr xmlns:ahyp="http://schemas.microsoft.com/office/drawing/2018/hyperlinkcolor" val="tx"/>
                    </a:ext>
                  </a:extLst>
                </a:hlinkClick>
              </a:rPr>
              <a:t>cyber-attacks</a:t>
            </a:r>
            <a:r>
              <a:rPr lang="en-US" sz="2000" b="0" i="0" u="none" strike="noStrike" dirty="0">
                <a:solidFill>
                  <a:schemeClr val="accent5"/>
                </a:solidFill>
                <a:effectLst/>
                <a:latin typeface="Arial" panose="020B0604020202020204" pitchFamily="34" charset="0"/>
              </a:rPr>
              <a:t>.</a:t>
            </a:r>
            <a:endParaRPr lang="en-IN" sz="2000" dirty="0">
              <a:solidFill>
                <a:schemeClr val="accent5"/>
              </a:solidFill>
            </a:endParaRPr>
          </a:p>
        </p:txBody>
      </p:sp>
    </p:spTree>
    <p:extLst>
      <p:ext uri="{BB962C8B-B14F-4D97-AF65-F5344CB8AC3E}">
        <p14:creationId xmlns:p14="http://schemas.microsoft.com/office/powerpoint/2010/main" val="339727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0DBB-23A0-7C1F-269F-6EF7A81156E6}"/>
              </a:ext>
            </a:extLst>
          </p:cNvPr>
          <p:cNvPicPr>
            <a:picLocks noChangeAspect="1"/>
          </p:cNvPicPr>
          <p:nvPr/>
        </p:nvPicPr>
        <p:blipFill>
          <a:blip r:embed="rId2"/>
          <a:stretch>
            <a:fillRect/>
          </a:stretch>
        </p:blipFill>
        <p:spPr>
          <a:xfrm>
            <a:off x="622570" y="1079771"/>
            <a:ext cx="4873557" cy="4027251"/>
          </a:xfrm>
          <a:prstGeom prst="rect">
            <a:avLst/>
          </a:prstGeom>
        </p:spPr>
      </p:pic>
      <p:pic>
        <p:nvPicPr>
          <p:cNvPr id="5" name="Picture 4">
            <a:extLst>
              <a:ext uri="{FF2B5EF4-FFF2-40B4-BE49-F238E27FC236}">
                <a16:creationId xmlns:a16="http://schemas.microsoft.com/office/drawing/2014/main" id="{D29D7366-1D82-B100-8FB9-7727632FEED6}"/>
              </a:ext>
            </a:extLst>
          </p:cNvPr>
          <p:cNvPicPr>
            <a:picLocks noChangeAspect="1"/>
          </p:cNvPicPr>
          <p:nvPr/>
        </p:nvPicPr>
        <p:blipFill>
          <a:blip r:embed="rId3"/>
          <a:stretch>
            <a:fillRect/>
          </a:stretch>
        </p:blipFill>
        <p:spPr>
          <a:xfrm>
            <a:off x="6812604" y="1079771"/>
            <a:ext cx="4873557" cy="4027251"/>
          </a:xfrm>
          <a:prstGeom prst="rect">
            <a:avLst/>
          </a:prstGeom>
        </p:spPr>
      </p:pic>
    </p:spTree>
    <p:extLst>
      <p:ext uri="{BB962C8B-B14F-4D97-AF65-F5344CB8AC3E}">
        <p14:creationId xmlns:p14="http://schemas.microsoft.com/office/powerpoint/2010/main" val="223798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2000">
              <a:srgbClr val="CCD4DB"/>
            </a:gs>
            <a:gs pos="0">
              <a:schemeClr val="accent4">
                <a:lumMod val="20000"/>
                <a:lumOff val="80000"/>
              </a:schemeClr>
            </a:gs>
            <a:gs pos="64000">
              <a:srgbClr val="E9E5D3"/>
            </a:gs>
            <a:gs pos="32164">
              <a:srgbClr val="F5ECCF"/>
            </a:gs>
            <a:gs pos="32864">
              <a:srgbClr val="F5ECCF"/>
            </a:gs>
            <a:gs pos="81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6BF01F-0F4C-33DF-3744-CCEF1B70900E}"/>
              </a:ext>
            </a:extLst>
          </p:cNvPr>
          <p:cNvPicPr>
            <a:picLocks noChangeAspect="1"/>
          </p:cNvPicPr>
          <p:nvPr/>
        </p:nvPicPr>
        <p:blipFill>
          <a:blip r:embed="rId2"/>
          <a:stretch>
            <a:fillRect/>
          </a:stretch>
        </p:blipFill>
        <p:spPr>
          <a:xfrm>
            <a:off x="609601" y="1177047"/>
            <a:ext cx="4924783" cy="4056433"/>
          </a:xfrm>
          <a:prstGeom prst="rect">
            <a:avLst/>
          </a:prstGeom>
        </p:spPr>
      </p:pic>
      <p:pic>
        <p:nvPicPr>
          <p:cNvPr id="3" name="Picture 2">
            <a:extLst>
              <a:ext uri="{FF2B5EF4-FFF2-40B4-BE49-F238E27FC236}">
                <a16:creationId xmlns:a16="http://schemas.microsoft.com/office/drawing/2014/main" id="{7E198BD2-EA65-381F-674C-E1F1A4B7E788}"/>
              </a:ext>
            </a:extLst>
          </p:cNvPr>
          <p:cNvPicPr>
            <a:picLocks noChangeAspect="1"/>
          </p:cNvPicPr>
          <p:nvPr/>
        </p:nvPicPr>
        <p:blipFill>
          <a:blip r:embed="rId3"/>
          <a:stretch>
            <a:fillRect/>
          </a:stretch>
        </p:blipFill>
        <p:spPr>
          <a:xfrm>
            <a:off x="6592109" y="1177047"/>
            <a:ext cx="4458511" cy="4056434"/>
          </a:xfrm>
          <a:prstGeom prst="rect">
            <a:avLst/>
          </a:prstGeom>
        </p:spPr>
      </p:pic>
    </p:spTree>
    <p:extLst>
      <p:ext uri="{BB962C8B-B14F-4D97-AF65-F5344CB8AC3E}">
        <p14:creationId xmlns:p14="http://schemas.microsoft.com/office/powerpoint/2010/main" val="226203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9BCBD-E0D7-A5CB-1040-929F884B1795}"/>
              </a:ext>
            </a:extLst>
          </p:cNvPr>
          <p:cNvPicPr>
            <a:picLocks noChangeAspect="1"/>
          </p:cNvPicPr>
          <p:nvPr/>
        </p:nvPicPr>
        <p:blipFill>
          <a:blip r:embed="rId2"/>
          <a:stretch>
            <a:fillRect/>
          </a:stretch>
        </p:blipFill>
        <p:spPr>
          <a:xfrm>
            <a:off x="74579" y="1459148"/>
            <a:ext cx="5295089" cy="3579779"/>
          </a:xfrm>
          <a:prstGeom prst="rect">
            <a:avLst/>
          </a:prstGeom>
        </p:spPr>
      </p:pic>
      <p:pic>
        <p:nvPicPr>
          <p:cNvPr id="3" name="Picture 2">
            <a:extLst>
              <a:ext uri="{FF2B5EF4-FFF2-40B4-BE49-F238E27FC236}">
                <a16:creationId xmlns:a16="http://schemas.microsoft.com/office/drawing/2014/main" id="{3031BF15-841F-89E9-EC3E-AE9644EFEBBD}"/>
              </a:ext>
            </a:extLst>
          </p:cNvPr>
          <p:cNvPicPr>
            <a:picLocks noChangeAspect="1"/>
          </p:cNvPicPr>
          <p:nvPr/>
        </p:nvPicPr>
        <p:blipFill>
          <a:blip r:embed="rId3"/>
          <a:stretch>
            <a:fillRect/>
          </a:stretch>
        </p:blipFill>
        <p:spPr>
          <a:xfrm>
            <a:off x="5564220" y="459630"/>
            <a:ext cx="6295417" cy="5766071"/>
          </a:xfrm>
          <a:prstGeom prst="rect">
            <a:avLst/>
          </a:prstGeom>
        </p:spPr>
      </p:pic>
    </p:spTree>
    <p:extLst>
      <p:ext uri="{BB962C8B-B14F-4D97-AF65-F5344CB8AC3E}">
        <p14:creationId xmlns:p14="http://schemas.microsoft.com/office/powerpoint/2010/main" val="267414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8A146C-266B-1622-AE55-B0D1F05CAEC3}"/>
              </a:ext>
            </a:extLst>
          </p:cNvPr>
          <p:cNvPicPr>
            <a:picLocks noChangeAspect="1"/>
          </p:cNvPicPr>
          <p:nvPr/>
        </p:nvPicPr>
        <p:blipFill>
          <a:blip r:embed="rId2"/>
          <a:stretch>
            <a:fillRect/>
          </a:stretch>
        </p:blipFill>
        <p:spPr>
          <a:xfrm>
            <a:off x="1300002" y="554476"/>
            <a:ext cx="9591995" cy="5749047"/>
          </a:xfrm>
          <a:prstGeom prst="rect">
            <a:avLst/>
          </a:prstGeom>
        </p:spPr>
      </p:pic>
    </p:spTree>
    <p:extLst>
      <p:ext uri="{BB962C8B-B14F-4D97-AF65-F5344CB8AC3E}">
        <p14:creationId xmlns:p14="http://schemas.microsoft.com/office/powerpoint/2010/main" val="24547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9D58-1C63-A9E1-BABF-AEB7DD022609}"/>
              </a:ext>
            </a:extLst>
          </p:cNvPr>
          <p:cNvSpPr>
            <a:spLocks noGrp="1"/>
          </p:cNvSpPr>
          <p:nvPr>
            <p:ph type="title"/>
          </p:nvPr>
        </p:nvSpPr>
        <p:spPr/>
        <p:txBody>
          <a:bodyPr/>
          <a:lstStyle/>
          <a:p>
            <a:pPr algn="ctr"/>
            <a:r>
              <a:rPr lang="en-IN" sz="2800" b="1" u="sng" dirty="0">
                <a:latin typeface="Algerian" panose="04020705040A02060702" pitchFamily="82" charset="0"/>
              </a:rPr>
              <a:t>Cyber Law</a:t>
            </a:r>
            <a:endParaRPr lang="en-IN" b="1"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1FC1CCC7-7A66-1D80-96A5-7D214D2BB560}"/>
              </a:ext>
            </a:extLst>
          </p:cNvPr>
          <p:cNvSpPr>
            <a:spLocks noGrp="1"/>
          </p:cNvSpPr>
          <p:nvPr>
            <p:ph idx="1"/>
          </p:nvPr>
        </p:nvSpPr>
        <p:spPr>
          <a:xfrm>
            <a:off x="838200" y="1284050"/>
            <a:ext cx="10515600" cy="5340485"/>
          </a:xfrm>
          <a:noFill/>
        </p:spPr>
        <p:txBody>
          <a:bodyPr>
            <a:normAutofit fontScale="77500" lnSpcReduction="20000"/>
          </a:bodyPr>
          <a:lstStyle/>
          <a:p>
            <a:pPr algn="l">
              <a:lnSpc>
                <a:spcPct val="170000"/>
              </a:lnSpc>
              <a:spcAft>
                <a:spcPts val="750"/>
              </a:spcAft>
            </a:pPr>
            <a:r>
              <a:rPr lang="en-US" sz="2600" b="0" i="0" dirty="0">
                <a:solidFill>
                  <a:srgbClr val="445578"/>
                </a:solidFill>
                <a:effectLst/>
                <a:latin typeface="Inter"/>
              </a:rPr>
              <a:t>Cyber law is an integral part of the legal system. It deals with the legal issues of cyberspace. </a:t>
            </a:r>
          </a:p>
          <a:p>
            <a:pPr algn="l">
              <a:lnSpc>
                <a:spcPct val="170000"/>
              </a:lnSpc>
              <a:spcAft>
                <a:spcPts val="750"/>
              </a:spcAft>
            </a:pPr>
            <a:r>
              <a:rPr lang="en-US" sz="2600" b="0" i="0" dirty="0">
                <a:solidFill>
                  <a:srgbClr val="445578"/>
                </a:solidFill>
                <a:effectLst/>
                <a:latin typeface="Inter"/>
              </a:rPr>
              <a:t>Cyber law is also referred to as the Law of the Internet. These cyber laws help businesses prevent identity and data theft, privacy violation and fraud.</a:t>
            </a:r>
          </a:p>
          <a:p>
            <a:pPr algn="l">
              <a:lnSpc>
                <a:spcPct val="170000"/>
              </a:lnSpc>
              <a:spcAft>
                <a:spcPts val="750"/>
              </a:spcAft>
            </a:pPr>
            <a:r>
              <a:rPr lang="en-US" sz="2600" b="0" i="0" dirty="0">
                <a:solidFill>
                  <a:srgbClr val="445578"/>
                </a:solidFill>
                <a:effectLst/>
                <a:latin typeface="Inter"/>
              </a:rPr>
              <a:t> The Information Technology Act, of 2000, as per the Indian Penal Code, addresses Cyberlaw and includes laws related to e-commerce, e-contracts, digital signatures, intellectual property rights, and cyber security.</a:t>
            </a:r>
          </a:p>
          <a:p>
            <a:pPr algn="l">
              <a:lnSpc>
                <a:spcPct val="170000"/>
              </a:lnSpc>
              <a:spcAft>
                <a:spcPts val="750"/>
              </a:spcAft>
            </a:pPr>
            <a:r>
              <a:rPr lang="en-US" sz="2600" b="0" i="0" dirty="0">
                <a:solidFill>
                  <a:srgbClr val="445578"/>
                </a:solidFill>
                <a:effectLst/>
                <a:latin typeface="Inter"/>
              </a:rPr>
              <a:t>Cyber law is referred to as the Law of the Internet of Digital Law and applies to the various categories of cyber-crimes, such as –</a:t>
            </a:r>
          </a:p>
          <a:p>
            <a:endParaRPr lang="en-IN" dirty="0"/>
          </a:p>
        </p:txBody>
      </p:sp>
    </p:spTree>
    <p:extLst>
      <p:ext uri="{BB962C8B-B14F-4D97-AF65-F5344CB8AC3E}">
        <p14:creationId xmlns:p14="http://schemas.microsoft.com/office/powerpoint/2010/main" val="386774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EF9C84-97EB-9CD0-D1C1-5F776570BE45}"/>
              </a:ext>
            </a:extLst>
          </p:cNvPr>
          <p:cNvSpPr>
            <a:spLocks noGrp="1"/>
          </p:cNvSpPr>
          <p:nvPr>
            <p:ph type="title"/>
          </p:nvPr>
        </p:nvSpPr>
        <p:spPr>
          <a:xfrm>
            <a:off x="838200" y="365126"/>
            <a:ext cx="10515600" cy="987500"/>
          </a:xfrm>
        </p:spPr>
        <p:txBody>
          <a:bodyPr>
            <a:normAutofit/>
          </a:bodyPr>
          <a:lstStyle/>
          <a:p>
            <a:pPr algn="ctr"/>
            <a:r>
              <a:rPr lang="en-IN" sz="2800" u="sng" dirty="0">
                <a:latin typeface="Algerian" panose="04020705040A02060702" pitchFamily="82" charset="0"/>
              </a:rPr>
              <a:t>Most common cyber crimes</a:t>
            </a:r>
          </a:p>
        </p:txBody>
      </p:sp>
      <p:sp>
        <p:nvSpPr>
          <p:cNvPr id="8" name="TextBox 7">
            <a:extLst>
              <a:ext uri="{FF2B5EF4-FFF2-40B4-BE49-F238E27FC236}">
                <a16:creationId xmlns:a16="http://schemas.microsoft.com/office/drawing/2014/main" id="{8D7A3432-5C3F-7D08-8C00-1AF9C21723FA}"/>
              </a:ext>
            </a:extLst>
          </p:cNvPr>
          <p:cNvSpPr txBox="1"/>
          <p:nvPr/>
        </p:nvSpPr>
        <p:spPr>
          <a:xfrm>
            <a:off x="478277" y="1922790"/>
            <a:ext cx="4560651" cy="3081613"/>
          </a:xfrm>
          <a:prstGeom prst="rect">
            <a:avLst/>
          </a:prstGeom>
          <a:noFill/>
        </p:spPr>
        <p:txBody>
          <a:bodyPr wrap="square">
            <a:spAutoFit/>
          </a:bodyPr>
          <a:lstStyle/>
          <a:p>
            <a:pPr algn="l">
              <a:lnSpc>
                <a:spcPct val="150000"/>
              </a:lnSpc>
              <a:buFont typeface="Arial" panose="020B0604020202020204" pitchFamily="34" charset="0"/>
              <a:buChar char="•"/>
            </a:pPr>
            <a:r>
              <a:rPr lang="en-US" sz="1800" b="1" i="0" dirty="0">
                <a:solidFill>
                  <a:srgbClr val="212529"/>
                </a:solidFill>
                <a:effectLst/>
                <a:latin typeface="Barlow" panose="020F0502020204030204" pitchFamily="2" charset="0"/>
              </a:rPr>
              <a:t>Phishing:</a:t>
            </a:r>
            <a:br>
              <a:rPr lang="en-US" b="0" i="0" dirty="0">
                <a:solidFill>
                  <a:srgbClr val="212529"/>
                </a:solidFill>
                <a:effectLst/>
                <a:latin typeface="Barlow" panose="020F0502020204030204" pitchFamily="2" charset="0"/>
              </a:rPr>
            </a:br>
            <a:r>
              <a:rPr lang="en-US" sz="2400" b="0" i="0" dirty="0">
                <a:solidFill>
                  <a:schemeClr val="accent5">
                    <a:lumMod val="50000"/>
                  </a:schemeClr>
                </a:solidFill>
                <a:effectLst/>
              </a:rPr>
              <a:t>It is the practice of tricking people into divulging personal information by means of </a:t>
            </a:r>
            <a:r>
              <a:rPr lang="en-US" sz="2400" b="0" i="0" dirty="0" err="1">
                <a:solidFill>
                  <a:schemeClr val="accent5">
                    <a:lumMod val="50000"/>
                  </a:schemeClr>
                </a:solidFill>
                <a:effectLst/>
              </a:rPr>
              <a:t>phoney</a:t>
            </a:r>
            <a:r>
              <a:rPr lang="en-US" sz="2400" b="0" i="0" dirty="0">
                <a:solidFill>
                  <a:schemeClr val="accent5">
                    <a:lumMod val="50000"/>
                  </a:schemeClr>
                </a:solidFill>
                <a:effectLst/>
              </a:rPr>
              <a:t> emails or websites</a:t>
            </a:r>
            <a:r>
              <a:rPr lang="en-US" sz="2000" b="0" i="0" dirty="0">
                <a:solidFill>
                  <a:srgbClr val="212529"/>
                </a:solidFill>
                <a:effectLst/>
                <a:latin typeface="Barlow" panose="020F0502020204030204" pitchFamily="2" charset="0"/>
              </a:rPr>
              <a:t>.</a:t>
            </a:r>
            <a:br>
              <a:rPr lang="en-US" sz="2000" b="0" i="0" dirty="0">
                <a:solidFill>
                  <a:srgbClr val="212529"/>
                </a:solidFill>
                <a:effectLst/>
                <a:latin typeface="Barlow" panose="020F0502020204030204" pitchFamily="2" charset="0"/>
              </a:rPr>
            </a:br>
            <a:r>
              <a:rPr lang="en-US" b="0" i="0" dirty="0">
                <a:solidFill>
                  <a:srgbClr val="212529"/>
                </a:solidFill>
                <a:effectLst/>
                <a:latin typeface="Barlow" panose="020F0502020204030204" pitchFamily="2" charset="0"/>
              </a:rPr>
              <a:t> </a:t>
            </a:r>
          </a:p>
        </p:txBody>
      </p:sp>
      <p:pic>
        <p:nvPicPr>
          <p:cNvPr id="9" name="Picture 8">
            <a:extLst>
              <a:ext uri="{FF2B5EF4-FFF2-40B4-BE49-F238E27FC236}">
                <a16:creationId xmlns:a16="http://schemas.microsoft.com/office/drawing/2014/main" id="{211939D6-EF34-D794-9D0D-37B078C9ABC7}"/>
              </a:ext>
            </a:extLst>
          </p:cNvPr>
          <p:cNvPicPr>
            <a:picLocks noChangeAspect="1"/>
          </p:cNvPicPr>
          <p:nvPr/>
        </p:nvPicPr>
        <p:blipFill>
          <a:blip r:embed="rId2"/>
          <a:stretch>
            <a:fillRect/>
          </a:stretch>
        </p:blipFill>
        <p:spPr>
          <a:xfrm>
            <a:off x="5251315" y="1593883"/>
            <a:ext cx="5309007" cy="3775785"/>
          </a:xfrm>
          <a:prstGeom prst="rect">
            <a:avLst/>
          </a:prstGeom>
        </p:spPr>
      </p:pic>
    </p:spTree>
    <p:extLst>
      <p:ext uri="{BB962C8B-B14F-4D97-AF65-F5344CB8AC3E}">
        <p14:creationId xmlns:p14="http://schemas.microsoft.com/office/powerpoint/2010/main" val="131278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F960-C6C3-24B6-C442-2F11BDE87F53}"/>
              </a:ext>
            </a:extLst>
          </p:cNvPr>
          <p:cNvSpPr>
            <a:spLocks noGrp="1"/>
          </p:cNvSpPr>
          <p:nvPr>
            <p:ph type="title"/>
          </p:nvPr>
        </p:nvSpPr>
        <p:spPr>
          <a:noFill/>
        </p:spPr>
        <p:txBody>
          <a:bodyPr>
            <a:normAutofit/>
          </a:bodyPr>
          <a:lstStyle/>
          <a:p>
            <a:pPr algn="ctr"/>
            <a:r>
              <a:rPr lang="en-IN" sz="2800" u="sng" dirty="0">
                <a:latin typeface="Algerian" panose="04020705040A02060702" pitchFamily="82" charset="0"/>
              </a:rPr>
              <a:t>Most common cyber crimes</a:t>
            </a:r>
            <a:endParaRPr lang="en-IN" sz="2800" u="sng" dirty="0"/>
          </a:p>
        </p:txBody>
      </p:sp>
      <p:sp>
        <p:nvSpPr>
          <p:cNvPr id="4" name="TextBox 3">
            <a:extLst>
              <a:ext uri="{FF2B5EF4-FFF2-40B4-BE49-F238E27FC236}">
                <a16:creationId xmlns:a16="http://schemas.microsoft.com/office/drawing/2014/main" id="{3729E64F-42BE-F706-4FCE-7A3978DC6E84}"/>
              </a:ext>
            </a:extLst>
          </p:cNvPr>
          <p:cNvSpPr txBox="1"/>
          <p:nvPr/>
        </p:nvSpPr>
        <p:spPr>
          <a:xfrm>
            <a:off x="770106" y="1324460"/>
            <a:ext cx="5436140" cy="5805435"/>
          </a:xfrm>
          <a:prstGeom prst="rect">
            <a:avLst/>
          </a:prstGeom>
          <a:noFill/>
        </p:spPr>
        <p:txBody>
          <a:bodyPr wrap="square">
            <a:spAutoFit/>
          </a:bodyPr>
          <a:lstStyle/>
          <a:p>
            <a:pPr algn="l">
              <a:lnSpc>
                <a:spcPct val="150000"/>
              </a:lnSpc>
              <a:buFont typeface="Arial" panose="020B0604020202020204" pitchFamily="34" charset="0"/>
              <a:buChar char="•"/>
            </a:pPr>
            <a:r>
              <a:rPr lang="en-US" b="1" i="0" dirty="0">
                <a:effectLst/>
                <a:latin typeface="Barlow" panose="020F0502020204030204" pitchFamily="2" charset="0"/>
              </a:rPr>
              <a:t>Identity Theft</a:t>
            </a:r>
            <a:r>
              <a:rPr lang="en-US" b="1" i="0" dirty="0">
                <a:solidFill>
                  <a:schemeClr val="accent5">
                    <a:lumMod val="50000"/>
                  </a:schemeClr>
                </a:solidFill>
                <a:effectLst/>
                <a:latin typeface="Barlow" panose="020F0502020204030204" pitchFamily="2" charset="0"/>
              </a:rPr>
              <a:t>:</a:t>
            </a:r>
            <a:br>
              <a:rPr lang="en-US" sz="2000" b="0" i="0" dirty="0">
                <a:solidFill>
                  <a:schemeClr val="accent5">
                    <a:lumMod val="50000"/>
                  </a:schemeClr>
                </a:solidFill>
                <a:effectLst/>
                <a:latin typeface="Barlow" panose="020F0502020204030204" pitchFamily="2" charset="0"/>
              </a:rPr>
            </a:br>
            <a:r>
              <a:rPr lang="en-US" sz="2000" b="0" i="0" dirty="0">
                <a:solidFill>
                  <a:schemeClr val="accent5">
                    <a:lumMod val="50000"/>
                  </a:schemeClr>
                </a:solidFill>
                <a:effectLst/>
                <a:latin typeface="Barlow" panose="020F0502020204030204" pitchFamily="2" charset="0"/>
              </a:rPr>
              <a:t>In this case, hackers steal personal data from a victim in order to impersonate them and profit financially. Imagine if someone opened a credit card or made purchases online under your name.</a:t>
            </a:r>
            <a:endParaRPr lang="en-US" sz="2000" dirty="0">
              <a:solidFill>
                <a:schemeClr val="accent5">
                  <a:lumMod val="50000"/>
                </a:schemeClr>
              </a:solidFill>
              <a:latin typeface="Barlow" panose="020F0502020204030204" pitchFamily="2" charset="0"/>
            </a:endParaRPr>
          </a:p>
          <a:p>
            <a:pPr algn="l">
              <a:lnSpc>
                <a:spcPct val="150000"/>
              </a:lnSpc>
              <a:buFont typeface="Arial" panose="020B0604020202020204" pitchFamily="34" charset="0"/>
              <a:buChar char="•"/>
            </a:pPr>
            <a:r>
              <a:rPr lang="en-US" b="1" i="0" dirty="0">
                <a:solidFill>
                  <a:srgbClr val="212529"/>
                </a:solidFill>
                <a:effectLst/>
                <a:latin typeface="Barlow" panose="020F0502020204030204" pitchFamily="2" charset="0"/>
              </a:rPr>
              <a:t>Online Fraud</a:t>
            </a:r>
            <a:r>
              <a:rPr lang="en-US" sz="1600" b="1" i="0" dirty="0">
                <a:solidFill>
                  <a:srgbClr val="212529"/>
                </a:solidFill>
                <a:effectLst/>
                <a:latin typeface="Barlow" panose="020F0502020204030204" pitchFamily="2" charset="0"/>
              </a:rPr>
              <a:t>:</a:t>
            </a:r>
            <a:br>
              <a:rPr lang="en-US" b="0" i="0" dirty="0">
                <a:solidFill>
                  <a:srgbClr val="212529"/>
                </a:solidFill>
                <a:effectLst/>
                <a:latin typeface="Barlow" panose="020F0502020204030204" pitchFamily="2" charset="0"/>
              </a:rPr>
            </a:br>
            <a:r>
              <a:rPr lang="en-US" sz="2400" b="0" i="0" dirty="0">
                <a:solidFill>
                  <a:schemeClr val="accent5">
                    <a:lumMod val="50000"/>
                  </a:schemeClr>
                </a:solidFill>
                <a:effectLst/>
              </a:rPr>
              <a:t>This type of fraud involves deceiving people into parting with their money through the use of fake websites or investment scams.</a:t>
            </a:r>
            <a:br>
              <a:rPr lang="en-US" sz="2400" b="0" i="0" dirty="0">
                <a:solidFill>
                  <a:schemeClr val="accent5">
                    <a:lumMod val="50000"/>
                  </a:schemeClr>
                </a:solidFill>
                <a:effectLst/>
              </a:rPr>
            </a:br>
            <a:r>
              <a:rPr lang="en-US" b="0" i="0" dirty="0">
                <a:solidFill>
                  <a:srgbClr val="212529"/>
                </a:solidFill>
                <a:effectLst/>
                <a:latin typeface="Barlow" panose="020F0502020204030204" pitchFamily="2" charset="0"/>
              </a:rPr>
              <a:t> </a:t>
            </a:r>
          </a:p>
        </p:txBody>
      </p:sp>
      <p:pic>
        <p:nvPicPr>
          <p:cNvPr id="5" name="Picture 4">
            <a:extLst>
              <a:ext uri="{FF2B5EF4-FFF2-40B4-BE49-F238E27FC236}">
                <a16:creationId xmlns:a16="http://schemas.microsoft.com/office/drawing/2014/main" id="{F9D5475F-8EBF-87FB-334E-66196FC27875}"/>
              </a:ext>
            </a:extLst>
          </p:cNvPr>
          <p:cNvPicPr>
            <a:picLocks noChangeAspect="1"/>
          </p:cNvPicPr>
          <p:nvPr/>
        </p:nvPicPr>
        <p:blipFill>
          <a:blip r:embed="rId2"/>
          <a:stretch>
            <a:fillRect/>
          </a:stretch>
        </p:blipFill>
        <p:spPr>
          <a:xfrm>
            <a:off x="7530831" y="2009107"/>
            <a:ext cx="3449922" cy="2047328"/>
          </a:xfrm>
          <a:prstGeom prst="rect">
            <a:avLst/>
          </a:prstGeom>
        </p:spPr>
      </p:pic>
      <p:pic>
        <p:nvPicPr>
          <p:cNvPr id="6" name="Picture 5">
            <a:extLst>
              <a:ext uri="{FF2B5EF4-FFF2-40B4-BE49-F238E27FC236}">
                <a16:creationId xmlns:a16="http://schemas.microsoft.com/office/drawing/2014/main" id="{7F4E5DAD-7AA3-AE2A-3555-513403C5AA02}"/>
              </a:ext>
            </a:extLst>
          </p:cNvPr>
          <p:cNvPicPr>
            <a:picLocks noChangeAspect="1"/>
          </p:cNvPicPr>
          <p:nvPr/>
        </p:nvPicPr>
        <p:blipFill>
          <a:blip r:embed="rId3"/>
          <a:stretch>
            <a:fillRect/>
          </a:stretch>
        </p:blipFill>
        <p:spPr>
          <a:xfrm>
            <a:off x="7530830" y="4226668"/>
            <a:ext cx="3449921" cy="2349230"/>
          </a:xfrm>
          <a:prstGeom prst="rect">
            <a:avLst/>
          </a:prstGeom>
        </p:spPr>
      </p:pic>
    </p:spTree>
    <p:extLst>
      <p:ext uri="{BB962C8B-B14F-4D97-AF65-F5344CB8AC3E}">
        <p14:creationId xmlns:p14="http://schemas.microsoft.com/office/powerpoint/2010/main" val="388111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6F-E135-21B2-02EF-8F00F62AE5C6}"/>
              </a:ext>
            </a:extLst>
          </p:cNvPr>
          <p:cNvSpPr>
            <a:spLocks noGrp="1"/>
          </p:cNvSpPr>
          <p:nvPr>
            <p:ph type="title"/>
          </p:nvPr>
        </p:nvSpPr>
        <p:spPr/>
        <p:txBody>
          <a:bodyPr>
            <a:normAutofit/>
          </a:bodyPr>
          <a:lstStyle/>
          <a:p>
            <a:pPr algn="ctr"/>
            <a:r>
              <a:rPr lang="en-IN" sz="2800" u="sng" dirty="0">
                <a:latin typeface="Algerian" panose="04020705040A02060702" pitchFamily="82" charset="0"/>
              </a:rPr>
              <a:t>Most common cyber crimes</a:t>
            </a:r>
            <a:endParaRPr lang="en-IN" sz="2800" u="sng" dirty="0"/>
          </a:p>
        </p:txBody>
      </p:sp>
      <p:sp>
        <p:nvSpPr>
          <p:cNvPr id="4" name="TextBox 3">
            <a:extLst>
              <a:ext uri="{FF2B5EF4-FFF2-40B4-BE49-F238E27FC236}">
                <a16:creationId xmlns:a16="http://schemas.microsoft.com/office/drawing/2014/main" id="{F555CAC5-7105-D48B-4305-799EB58D529E}"/>
              </a:ext>
            </a:extLst>
          </p:cNvPr>
          <p:cNvSpPr txBox="1"/>
          <p:nvPr/>
        </p:nvSpPr>
        <p:spPr>
          <a:xfrm>
            <a:off x="838200" y="1690688"/>
            <a:ext cx="5163766" cy="4615110"/>
          </a:xfrm>
          <a:prstGeom prst="rect">
            <a:avLst/>
          </a:prstGeom>
          <a:noFill/>
        </p:spPr>
        <p:txBody>
          <a:bodyPr wrap="square">
            <a:spAutoFit/>
          </a:bodyPr>
          <a:lstStyle/>
          <a:p>
            <a:pPr algn="l">
              <a:lnSpc>
                <a:spcPct val="150000"/>
              </a:lnSpc>
              <a:buFont typeface="Arial" panose="020B0604020202020204" pitchFamily="34" charset="0"/>
              <a:buChar char="•"/>
            </a:pPr>
            <a:r>
              <a:rPr lang="en-US" sz="2000" b="1" i="0" dirty="0">
                <a:solidFill>
                  <a:srgbClr val="212529"/>
                </a:solidFill>
                <a:effectLst/>
                <a:latin typeface="Barlow" panose="020F0502020204030204" pitchFamily="2" charset="0"/>
              </a:rPr>
              <a:t>Malware Attacks:</a:t>
            </a:r>
            <a:br>
              <a:rPr lang="en-US" sz="2400" b="0" i="0" dirty="0">
                <a:solidFill>
                  <a:srgbClr val="212529"/>
                </a:solidFill>
                <a:effectLst/>
                <a:latin typeface="Barlow" panose="020F0502020204030204" pitchFamily="2" charset="0"/>
              </a:rPr>
            </a:br>
            <a:r>
              <a:rPr lang="en-US" sz="2000" b="0" i="0" dirty="0">
                <a:solidFill>
                  <a:schemeClr val="accent5">
                    <a:lumMod val="50000"/>
                  </a:schemeClr>
                </a:solidFill>
                <a:effectLst/>
              </a:rPr>
              <a:t>These involve installing harmful software on computers in order to take control of systems, steal data, or use ransomware to encrypt data.</a:t>
            </a:r>
            <a:br>
              <a:rPr lang="en-US" sz="2000" b="0" i="0" dirty="0">
                <a:solidFill>
                  <a:schemeClr val="accent5">
                    <a:lumMod val="50000"/>
                  </a:schemeClr>
                </a:solidFill>
                <a:effectLst/>
              </a:rPr>
            </a:br>
            <a:r>
              <a:rPr lang="en-US" sz="2000" b="0" i="0" dirty="0">
                <a:solidFill>
                  <a:schemeClr val="accent5">
                    <a:lumMod val="50000"/>
                  </a:schemeClr>
                </a:solidFill>
                <a:effectLst/>
              </a:rPr>
              <a:t> </a:t>
            </a:r>
          </a:p>
          <a:p>
            <a:pPr algn="l">
              <a:lnSpc>
                <a:spcPct val="150000"/>
              </a:lnSpc>
              <a:buFont typeface="Arial" panose="020B0604020202020204" pitchFamily="34" charset="0"/>
              <a:buChar char="•"/>
            </a:pPr>
            <a:r>
              <a:rPr lang="en-US" b="1" i="0" dirty="0">
                <a:solidFill>
                  <a:srgbClr val="212529"/>
                </a:solidFill>
                <a:effectLst/>
                <a:latin typeface="Barlow" panose="020F0502020204030204" pitchFamily="2" charset="0"/>
              </a:rPr>
              <a:t>Data breaches:</a:t>
            </a:r>
            <a:br>
              <a:rPr lang="en-US" sz="2000" b="0" i="0" dirty="0">
                <a:solidFill>
                  <a:srgbClr val="212529"/>
                </a:solidFill>
                <a:effectLst/>
                <a:latin typeface="Barlow" panose="020F0502020204030204" pitchFamily="2" charset="0"/>
              </a:rPr>
            </a:br>
            <a:r>
              <a:rPr lang="en-US" sz="2000" b="0" i="0" dirty="0">
                <a:solidFill>
                  <a:schemeClr val="accent5">
                    <a:lumMod val="50000"/>
                  </a:schemeClr>
                </a:solidFill>
                <a:effectLst/>
              </a:rPr>
              <a:t>When private or financial information is exposed due to </a:t>
            </a:r>
            <a:r>
              <a:rPr lang="en-US" sz="2000" b="0" i="0" dirty="0" err="1">
                <a:solidFill>
                  <a:schemeClr val="accent5">
                    <a:lumMod val="50000"/>
                  </a:schemeClr>
                </a:solidFill>
                <a:effectLst/>
              </a:rPr>
              <a:t>unauthorised</a:t>
            </a:r>
            <a:r>
              <a:rPr lang="en-US" sz="2000" b="0" i="0" dirty="0">
                <a:solidFill>
                  <a:schemeClr val="accent5">
                    <a:lumMod val="50000"/>
                  </a:schemeClr>
                </a:solidFill>
                <a:effectLst/>
              </a:rPr>
              <a:t> access to sensitive data kept on computer systems, there can be serious ramifications.</a:t>
            </a:r>
          </a:p>
        </p:txBody>
      </p:sp>
      <p:pic>
        <p:nvPicPr>
          <p:cNvPr id="5" name="Picture 4">
            <a:extLst>
              <a:ext uri="{FF2B5EF4-FFF2-40B4-BE49-F238E27FC236}">
                <a16:creationId xmlns:a16="http://schemas.microsoft.com/office/drawing/2014/main" id="{BC01B83C-BE5C-75FC-9A5D-03B15F216E74}"/>
              </a:ext>
            </a:extLst>
          </p:cNvPr>
          <p:cNvPicPr>
            <a:picLocks noChangeAspect="1"/>
          </p:cNvPicPr>
          <p:nvPr/>
        </p:nvPicPr>
        <p:blipFill>
          <a:blip r:embed="rId4"/>
          <a:stretch>
            <a:fillRect/>
          </a:stretch>
        </p:blipFill>
        <p:spPr>
          <a:xfrm>
            <a:off x="7569742" y="1456885"/>
            <a:ext cx="3366219" cy="4389438"/>
          </a:xfrm>
          <a:prstGeom prst="rect">
            <a:avLst/>
          </a:prstGeom>
        </p:spPr>
      </p:pic>
    </p:spTree>
    <p:extLst>
      <p:ext uri="{BB962C8B-B14F-4D97-AF65-F5344CB8AC3E}">
        <p14:creationId xmlns:p14="http://schemas.microsoft.com/office/powerpoint/2010/main" val="35955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2C44-A998-C85E-F710-F23863947B3A}"/>
              </a:ext>
            </a:extLst>
          </p:cNvPr>
          <p:cNvSpPr>
            <a:spLocks noGrp="1"/>
          </p:cNvSpPr>
          <p:nvPr>
            <p:ph type="title"/>
          </p:nvPr>
        </p:nvSpPr>
        <p:spPr/>
        <p:txBody>
          <a:bodyPr>
            <a:normAutofit/>
          </a:bodyPr>
          <a:lstStyle/>
          <a:p>
            <a:pPr algn="ctr"/>
            <a:r>
              <a:rPr lang="en-IN" sz="2800" u="sng" dirty="0">
                <a:latin typeface="Algerian" panose="04020705040A02060702" pitchFamily="82" charset="0"/>
              </a:rPr>
              <a:t>Prevention</a:t>
            </a:r>
          </a:p>
        </p:txBody>
      </p:sp>
      <p:pic>
        <p:nvPicPr>
          <p:cNvPr id="3" name="Picture 2">
            <a:extLst>
              <a:ext uri="{FF2B5EF4-FFF2-40B4-BE49-F238E27FC236}">
                <a16:creationId xmlns:a16="http://schemas.microsoft.com/office/drawing/2014/main" id="{EFD2EC70-B854-6230-0A5A-918BBD81B097}"/>
              </a:ext>
            </a:extLst>
          </p:cNvPr>
          <p:cNvPicPr>
            <a:picLocks noChangeAspect="1"/>
          </p:cNvPicPr>
          <p:nvPr/>
        </p:nvPicPr>
        <p:blipFill>
          <a:blip r:embed="rId2"/>
          <a:stretch>
            <a:fillRect/>
          </a:stretch>
        </p:blipFill>
        <p:spPr>
          <a:xfrm>
            <a:off x="7354111" y="2110902"/>
            <a:ext cx="4367719" cy="3599234"/>
          </a:xfrm>
          <a:prstGeom prst="rect">
            <a:avLst/>
          </a:prstGeom>
        </p:spPr>
      </p:pic>
      <p:pic>
        <p:nvPicPr>
          <p:cNvPr id="4" name="Picture 3">
            <a:extLst>
              <a:ext uri="{FF2B5EF4-FFF2-40B4-BE49-F238E27FC236}">
                <a16:creationId xmlns:a16="http://schemas.microsoft.com/office/drawing/2014/main" id="{236EEF34-054C-6FE7-D438-D1DEE2FEC75C}"/>
              </a:ext>
            </a:extLst>
          </p:cNvPr>
          <p:cNvPicPr>
            <a:picLocks noChangeAspect="1"/>
          </p:cNvPicPr>
          <p:nvPr/>
        </p:nvPicPr>
        <p:blipFill>
          <a:blip r:embed="rId3"/>
          <a:stretch>
            <a:fillRect/>
          </a:stretch>
        </p:blipFill>
        <p:spPr>
          <a:xfrm>
            <a:off x="651753" y="1770434"/>
            <a:ext cx="6138153" cy="4805464"/>
          </a:xfrm>
          <a:prstGeom prst="rect">
            <a:avLst/>
          </a:prstGeom>
        </p:spPr>
      </p:pic>
    </p:spTree>
    <p:extLst>
      <p:ext uri="{BB962C8B-B14F-4D97-AF65-F5344CB8AC3E}">
        <p14:creationId xmlns:p14="http://schemas.microsoft.com/office/powerpoint/2010/main" val="252982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3000" t="17000" r="6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5DE2-63B4-699D-1EFA-9390EDE53720}"/>
              </a:ext>
            </a:extLst>
          </p:cNvPr>
          <p:cNvSpPr>
            <a:spLocks noGrp="1"/>
          </p:cNvSpPr>
          <p:nvPr>
            <p:ph type="title"/>
          </p:nvPr>
        </p:nvSpPr>
        <p:spPr>
          <a:xfrm>
            <a:off x="838200" y="365125"/>
            <a:ext cx="10515600" cy="549275"/>
          </a:xfrm>
          <a:noFill/>
        </p:spPr>
        <p:txBody>
          <a:bodyPr>
            <a:normAutofit/>
          </a:bodyPr>
          <a:lstStyle/>
          <a:p>
            <a:pPr algn="ctr"/>
            <a:r>
              <a:rPr lang="en-IN" sz="2800" b="1" u="sng" dirty="0">
                <a:latin typeface="Algerian" panose="04020705040A02060702" pitchFamily="82" charset="0"/>
              </a:rPr>
              <a:t>Cyber crime in India</a:t>
            </a:r>
          </a:p>
        </p:txBody>
      </p:sp>
      <p:sp>
        <p:nvSpPr>
          <p:cNvPr id="3" name="Content Placeholder 2">
            <a:extLst>
              <a:ext uri="{FF2B5EF4-FFF2-40B4-BE49-F238E27FC236}">
                <a16:creationId xmlns:a16="http://schemas.microsoft.com/office/drawing/2014/main" id="{2A48F747-768E-D6E3-C3CD-E659C16303E2}"/>
              </a:ext>
            </a:extLst>
          </p:cNvPr>
          <p:cNvSpPr>
            <a:spLocks noGrp="1"/>
          </p:cNvSpPr>
          <p:nvPr>
            <p:ph idx="1"/>
          </p:nvPr>
        </p:nvSpPr>
        <p:spPr>
          <a:xfrm>
            <a:off x="369652" y="1202715"/>
            <a:ext cx="4377446" cy="4643608"/>
          </a:xfrm>
          <a:blipFill dpi="0" rotWithShape="1">
            <a:blip r:embed="rId4">
              <a:extLst>
                <a:ext uri="{837473B0-CC2E-450A-ABE3-18F120FF3D39}">
                  <a1611:picAttrSrcUrl xmlns:a1611="http://schemas.microsoft.com/office/drawing/2016/11/main" r:id="rId5"/>
                </a:ext>
              </a:extLst>
            </a:blip>
            <a:srcRect/>
            <a:stretch>
              <a:fillRect l="5" r="-14558" b="-9000"/>
            </a:stretch>
          </a:blipFill>
          <a:scene3d>
            <a:camera prst="orthographicFront"/>
            <a:lightRig rig="threePt" dir="t"/>
          </a:scene3d>
          <a:sp3d>
            <a:bevelT w="165100" prst="coolSlant"/>
          </a:sp3d>
        </p:spPr>
        <p:txBody>
          <a:bodyPr/>
          <a:lstStyle/>
          <a:p>
            <a:endParaRPr lang="en-IN" dirty="0"/>
          </a:p>
        </p:txBody>
      </p:sp>
    </p:spTree>
    <p:extLst>
      <p:ext uri="{BB962C8B-B14F-4D97-AF65-F5344CB8AC3E}">
        <p14:creationId xmlns:p14="http://schemas.microsoft.com/office/powerpoint/2010/main" val="77487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8B88-630C-5510-67F2-CBEC5726B64B}"/>
              </a:ext>
            </a:extLst>
          </p:cNvPr>
          <p:cNvSpPr>
            <a:spLocks noGrp="1"/>
          </p:cNvSpPr>
          <p:nvPr>
            <p:ph type="title"/>
          </p:nvPr>
        </p:nvSpPr>
        <p:spPr/>
        <p:txBody>
          <a:bodyPr>
            <a:normAutofit/>
          </a:bodyPr>
          <a:lstStyle/>
          <a:p>
            <a:pPr algn="ctr"/>
            <a:r>
              <a:rPr lang="en-IN" sz="2800" b="1" u="sng" dirty="0">
                <a:latin typeface="Algerian" panose="04020705040A02060702" pitchFamily="82" charset="0"/>
              </a:rPr>
              <a:t>Definition</a:t>
            </a:r>
          </a:p>
        </p:txBody>
      </p:sp>
      <p:sp>
        <p:nvSpPr>
          <p:cNvPr id="3" name="Content Placeholder 2">
            <a:extLst>
              <a:ext uri="{FF2B5EF4-FFF2-40B4-BE49-F238E27FC236}">
                <a16:creationId xmlns:a16="http://schemas.microsoft.com/office/drawing/2014/main" id="{0628D79E-80F5-AD1B-A895-53789C03E8AC}"/>
              </a:ext>
            </a:extLst>
          </p:cNvPr>
          <p:cNvSpPr>
            <a:spLocks noGrp="1"/>
          </p:cNvSpPr>
          <p:nvPr>
            <p:ph idx="1"/>
          </p:nvPr>
        </p:nvSpPr>
        <p:spPr/>
        <p:txBody>
          <a:bodyPr>
            <a:normAutofit/>
          </a:bodyPr>
          <a:lstStyle/>
          <a:p>
            <a:pPr algn="l">
              <a:lnSpc>
                <a:spcPct val="150000"/>
              </a:lnSpc>
            </a:pPr>
            <a:r>
              <a:rPr lang="en-US" sz="2000" b="0" i="0" dirty="0">
                <a:solidFill>
                  <a:srgbClr val="2F2F2F"/>
                </a:solidFill>
                <a:effectLst/>
                <a:latin typeface="Roboto" panose="020F0502020204030204" pitchFamily="2" charset="0"/>
              </a:rPr>
              <a:t>An </a:t>
            </a:r>
            <a:r>
              <a:rPr lang="en-US" sz="2000" b="0" i="0" u="none" strike="noStrike" dirty="0">
                <a:solidFill>
                  <a:srgbClr val="33BBFF"/>
                </a:solidFill>
                <a:effectLst/>
                <a:latin typeface="Roboto" panose="020F0502020204030204" pitchFamily="2" charset="0"/>
                <a:hlinkClick r:id="rId2"/>
              </a:rPr>
              <a:t>information security</a:t>
            </a:r>
            <a:r>
              <a:rPr lang="en-US" sz="2000" b="0" i="0" dirty="0">
                <a:solidFill>
                  <a:srgbClr val="2F2F2F"/>
                </a:solidFill>
                <a:effectLst/>
                <a:latin typeface="Roboto" panose="020F0502020204030204" pitchFamily="2" charset="0"/>
              </a:rPr>
              <a:t> standard is a series of documented processes that define how to implement, manage, and monitor various security controls. As well as providing a blueprint for mitigating risk and reducing vulnerabilities, cybersecurity standards and </a:t>
            </a:r>
            <a:r>
              <a:rPr lang="en-US" sz="2000" b="0" i="0" u="none" strike="noStrike" dirty="0">
                <a:solidFill>
                  <a:srgbClr val="33BBFF"/>
                </a:solidFill>
                <a:effectLst/>
                <a:latin typeface="Roboto" panose="020F0502020204030204" pitchFamily="2" charset="0"/>
                <a:hlinkClick r:id="rId3"/>
              </a:rPr>
              <a:t>cybersecurity frameworks</a:t>
            </a:r>
            <a:r>
              <a:rPr lang="en-US" sz="2000" b="0" i="0" dirty="0">
                <a:solidFill>
                  <a:srgbClr val="2F2F2F"/>
                </a:solidFill>
                <a:effectLst/>
                <a:latin typeface="Roboto" panose="020F0502020204030204" pitchFamily="2" charset="0"/>
              </a:rPr>
              <a:t> typically detail the necessary steps for achieving regulatory </a:t>
            </a:r>
            <a:r>
              <a:rPr lang="en-US" sz="2000" b="0" i="0" u="none" strike="noStrike" dirty="0">
                <a:solidFill>
                  <a:srgbClr val="33BBFF"/>
                </a:solidFill>
                <a:effectLst/>
                <a:latin typeface="Roboto" panose="020F0502020204030204" pitchFamily="2" charset="0"/>
                <a:hlinkClick r:id="rId4"/>
              </a:rPr>
              <a:t>compliance</a:t>
            </a:r>
            <a:r>
              <a:rPr lang="en-US" sz="2000" b="0" i="0" dirty="0">
                <a:solidFill>
                  <a:srgbClr val="2F2F2F"/>
                </a:solidFill>
                <a:effectLst/>
                <a:latin typeface="Roboto" panose="020F0502020204030204" pitchFamily="2" charset="0"/>
              </a:rPr>
              <a:t>.   </a:t>
            </a:r>
          </a:p>
          <a:p>
            <a:pPr marL="0" indent="0">
              <a:buNone/>
            </a:pPr>
            <a:br>
              <a:rPr lang="en-US" sz="2000" b="0" i="0" dirty="0">
                <a:solidFill>
                  <a:srgbClr val="2F2F2F"/>
                </a:solidFill>
                <a:effectLst/>
                <a:latin typeface="Roboto" panose="020F0502020204030204" pitchFamily="2" charset="0"/>
              </a:rPr>
            </a:br>
            <a:endParaRPr lang="en-IN" sz="2000" dirty="0"/>
          </a:p>
        </p:txBody>
      </p:sp>
    </p:spTree>
    <p:extLst>
      <p:ext uri="{BB962C8B-B14F-4D97-AF65-F5344CB8AC3E}">
        <p14:creationId xmlns:p14="http://schemas.microsoft.com/office/powerpoint/2010/main" val="255438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6911-6FEE-8585-9EAB-D2B694ABFF18}"/>
              </a:ext>
            </a:extLst>
          </p:cNvPr>
          <p:cNvSpPr>
            <a:spLocks noGrp="1"/>
          </p:cNvSpPr>
          <p:nvPr>
            <p:ph type="title"/>
          </p:nvPr>
        </p:nvSpPr>
        <p:spPr/>
        <p:txBody>
          <a:bodyPr>
            <a:normAutofit/>
          </a:bodyPr>
          <a:lstStyle/>
          <a:p>
            <a:pPr algn="ctr"/>
            <a:r>
              <a:rPr lang="en-IN" sz="2800" u="sng" dirty="0">
                <a:latin typeface="Algerian" panose="04020705040A02060702" pitchFamily="82" charset="0"/>
              </a:rPr>
              <a:t>Software piracy</a:t>
            </a:r>
          </a:p>
        </p:txBody>
      </p:sp>
      <p:pic>
        <p:nvPicPr>
          <p:cNvPr id="3074" name="Picture 2" descr="What Is Software Piracy? - Panda Security">
            <a:extLst>
              <a:ext uri="{FF2B5EF4-FFF2-40B4-BE49-F238E27FC236}">
                <a16:creationId xmlns:a16="http://schemas.microsoft.com/office/drawing/2014/main" id="{313D5039-637F-DA09-9BF8-6D9B2A10A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212" y="1825625"/>
            <a:ext cx="99195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04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2222EA7-C29A-38C5-B78E-8B578157FCE0}"/>
              </a:ext>
            </a:extLst>
          </p:cNvPr>
          <p:cNvPicPr>
            <a:picLocks noGrp="1" noChangeAspect="1"/>
          </p:cNvPicPr>
          <p:nvPr>
            <p:ph idx="1"/>
          </p:nvPr>
        </p:nvPicPr>
        <p:blipFill>
          <a:blip r:embed="rId2"/>
          <a:stretch>
            <a:fillRect/>
          </a:stretch>
        </p:blipFill>
        <p:spPr>
          <a:xfrm>
            <a:off x="1572638" y="481569"/>
            <a:ext cx="9046723" cy="5894861"/>
          </a:xfrm>
          <a:prstGeom prst="rect">
            <a:avLst/>
          </a:prstGeom>
        </p:spPr>
      </p:pic>
    </p:spTree>
    <p:extLst>
      <p:ext uri="{BB962C8B-B14F-4D97-AF65-F5344CB8AC3E}">
        <p14:creationId xmlns:p14="http://schemas.microsoft.com/office/powerpoint/2010/main" val="1507315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4AAE-7A2C-86BD-9D8E-222D3535E758}"/>
              </a:ext>
            </a:extLst>
          </p:cNvPr>
          <p:cNvSpPr>
            <a:spLocks noGrp="1"/>
          </p:cNvSpPr>
          <p:nvPr>
            <p:ph type="title"/>
          </p:nvPr>
        </p:nvSpPr>
        <p:spPr/>
        <p:txBody>
          <a:bodyPr>
            <a:normAutofit/>
          </a:bodyPr>
          <a:lstStyle/>
          <a:p>
            <a:pPr algn="ctr"/>
            <a:r>
              <a:rPr lang="en-IN" sz="2800" b="1" i="0" u="sng" dirty="0">
                <a:effectLst/>
                <a:latin typeface="Algerian" panose="04020705040A02060702" pitchFamily="82" charset="0"/>
              </a:rPr>
              <a:t>Types of Software Piracy</a:t>
            </a:r>
            <a:br>
              <a:rPr lang="en-IN" sz="2800" b="1" i="0" u="sng" dirty="0">
                <a:effectLst/>
                <a:latin typeface="Algerian" panose="04020705040A02060702" pitchFamily="82" charset="0"/>
              </a:rPr>
            </a:br>
            <a:endParaRPr lang="en-IN" sz="28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EB076A54-BDED-6CB1-6C23-62681BC0D6FA}"/>
              </a:ext>
            </a:extLst>
          </p:cNvPr>
          <p:cNvSpPr>
            <a:spLocks noGrp="1"/>
          </p:cNvSpPr>
          <p:nvPr>
            <p:ph idx="1"/>
          </p:nvPr>
        </p:nvSpPr>
        <p:spPr>
          <a:noFill/>
        </p:spPr>
        <p:txBody>
          <a:bodyPr>
            <a:normAutofit/>
          </a:bodyPr>
          <a:lstStyle/>
          <a:p>
            <a:pPr>
              <a:lnSpc>
                <a:spcPct val="150000"/>
              </a:lnSpc>
            </a:pPr>
            <a:r>
              <a:rPr lang="en-US" sz="2000" b="1" i="0" u="sng" dirty="0" err="1">
                <a:solidFill>
                  <a:srgbClr val="273239"/>
                </a:solidFill>
                <a:effectLst/>
                <a:latin typeface="+mj-lt"/>
              </a:rPr>
              <a:t>Softlifting</a:t>
            </a:r>
            <a:r>
              <a:rPr lang="en-US" sz="2000" b="1" i="0" u="sng" dirty="0">
                <a:solidFill>
                  <a:srgbClr val="273239"/>
                </a:solidFill>
                <a:effectLst/>
                <a:latin typeface="+mj-lt"/>
              </a:rPr>
              <a:t>-</a:t>
            </a:r>
            <a:r>
              <a:rPr lang="en-US" sz="2000" b="1" i="0" dirty="0">
                <a:solidFill>
                  <a:srgbClr val="273239"/>
                </a:solidFill>
                <a:effectLst/>
                <a:latin typeface="+mj-lt"/>
              </a:rPr>
              <a:t> </a:t>
            </a:r>
            <a:r>
              <a:rPr lang="en-US" sz="2000" b="0" i="0" dirty="0" err="1">
                <a:solidFill>
                  <a:schemeClr val="accent5">
                    <a:lumMod val="50000"/>
                  </a:schemeClr>
                </a:solidFill>
                <a:effectLst/>
                <a:latin typeface="+mj-lt"/>
              </a:rPr>
              <a:t>Softlifting</a:t>
            </a:r>
            <a:r>
              <a:rPr lang="en-US" sz="2000" b="0" i="0" dirty="0">
                <a:solidFill>
                  <a:schemeClr val="accent5">
                    <a:lumMod val="50000"/>
                  </a:schemeClr>
                </a:solidFill>
                <a:effectLst/>
                <a:latin typeface="+mj-lt"/>
              </a:rPr>
              <a:t> is the most common type of software piracy. In this piracy, the legal owner of the software is one, but the users are </a:t>
            </a:r>
            <a:r>
              <a:rPr lang="en-US" sz="2000" b="0" i="0" dirty="0" err="1">
                <a:solidFill>
                  <a:schemeClr val="accent5">
                    <a:lumMod val="50000"/>
                  </a:schemeClr>
                </a:solidFill>
                <a:effectLst/>
                <a:latin typeface="+mj-lt"/>
              </a:rPr>
              <a:t>multiple.</a:t>
            </a:r>
            <a:r>
              <a:rPr lang="en-US" sz="2000" i="0" dirty="0" err="1">
                <a:solidFill>
                  <a:schemeClr val="accent5">
                    <a:lumMod val="50000"/>
                  </a:schemeClr>
                </a:solidFill>
                <a:effectLst/>
                <a:latin typeface="+mj-lt"/>
              </a:rPr>
              <a:t>For</a:t>
            </a:r>
            <a:r>
              <a:rPr lang="en-US" sz="2000" i="0" dirty="0">
                <a:solidFill>
                  <a:schemeClr val="accent5">
                    <a:lumMod val="50000"/>
                  </a:schemeClr>
                </a:solidFill>
                <a:effectLst/>
                <a:latin typeface="+mj-lt"/>
              </a:rPr>
              <a:t> example, many times we borrow software from our colleagues and install a copy of that on our computers just to save money which rises to </a:t>
            </a:r>
            <a:r>
              <a:rPr lang="en-US" sz="2000" i="0" dirty="0" err="1">
                <a:solidFill>
                  <a:schemeClr val="accent5">
                    <a:lumMod val="50000"/>
                  </a:schemeClr>
                </a:solidFill>
                <a:effectLst/>
                <a:latin typeface="+mj-lt"/>
              </a:rPr>
              <a:t>softlifting</a:t>
            </a:r>
            <a:r>
              <a:rPr lang="en-US" sz="2000" i="0" dirty="0">
                <a:solidFill>
                  <a:schemeClr val="accent5">
                    <a:lumMod val="50000"/>
                  </a:schemeClr>
                </a:solidFill>
                <a:effectLst/>
                <a:latin typeface="+mj-lt"/>
              </a:rPr>
              <a:t> one type of software piracy.</a:t>
            </a:r>
            <a:endParaRPr lang="en-US" sz="2000" dirty="0">
              <a:solidFill>
                <a:schemeClr val="accent5">
                  <a:lumMod val="50000"/>
                </a:schemeClr>
              </a:solidFill>
              <a:latin typeface="+mj-lt"/>
            </a:endParaRPr>
          </a:p>
          <a:p>
            <a:pPr>
              <a:lnSpc>
                <a:spcPct val="150000"/>
              </a:lnSpc>
            </a:pPr>
            <a:r>
              <a:rPr lang="en-US" sz="2000" b="1" i="0" u="sng" dirty="0">
                <a:solidFill>
                  <a:srgbClr val="273239"/>
                </a:solidFill>
                <a:effectLst/>
                <a:latin typeface="+mj-lt"/>
              </a:rPr>
              <a:t>Hard-disk Loading-</a:t>
            </a:r>
            <a:r>
              <a:rPr lang="en-US" sz="2000" b="0" i="0" dirty="0">
                <a:solidFill>
                  <a:srgbClr val="273239"/>
                </a:solidFill>
                <a:effectLst/>
                <a:latin typeface="+mj-lt"/>
              </a:rPr>
              <a:t> </a:t>
            </a:r>
            <a:r>
              <a:rPr lang="en-US" sz="2000" b="0" i="0" dirty="0">
                <a:solidFill>
                  <a:schemeClr val="accent5">
                    <a:lumMod val="50000"/>
                  </a:schemeClr>
                </a:solidFill>
                <a:effectLst/>
                <a:latin typeface="+mj-lt"/>
              </a:rPr>
              <a:t>It is the most common type of software piracy which mainly happens in PC resell shops. The shop owner buys a legal copy of the software and reproduces its copies on multiple computers by installing it.</a:t>
            </a:r>
            <a:endParaRPr lang="en-IN" sz="2000" dirty="0">
              <a:solidFill>
                <a:schemeClr val="accent5">
                  <a:lumMod val="50000"/>
                </a:schemeClr>
              </a:solidFill>
              <a:latin typeface="+mj-lt"/>
            </a:endParaRPr>
          </a:p>
        </p:txBody>
      </p:sp>
    </p:spTree>
    <p:extLst>
      <p:ext uri="{BB962C8B-B14F-4D97-AF65-F5344CB8AC3E}">
        <p14:creationId xmlns:p14="http://schemas.microsoft.com/office/powerpoint/2010/main" val="93064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64E6-0908-82A5-C848-CA4731FC9214}"/>
              </a:ext>
            </a:extLst>
          </p:cNvPr>
          <p:cNvSpPr>
            <a:spLocks noGrp="1"/>
          </p:cNvSpPr>
          <p:nvPr>
            <p:ph type="title"/>
          </p:nvPr>
        </p:nvSpPr>
        <p:spPr/>
        <p:txBody>
          <a:bodyPr>
            <a:normAutofit/>
          </a:bodyPr>
          <a:lstStyle/>
          <a:p>
            <a:pPr algn="ctr"/>
            <a:r>
              <a:rPr lang="en-IN" sz="2800" b="1" i="0" u="sng" dirty="0">
                <a:effectLst/>
                <a:latin typeface="Algerian" panose="04020705040A02060702" pitchFamily="82" charset="0"/>
              </a:rPr>
              <a:t>Types of Software Piracy</a:t>
            </a:r>
            <a:br>
              <a:rPr lang="en-IN" sz="2800" b="1" i="0" u="sng" dirty="0">
                <a:effectLst/>
                <a:latin typeface="Algerian" panose="04020705040A02060702" pitchFamily="82" charset="0"/>
              </a:rPr>
            </a:br>
            <a:endParaRPr lang="en-IN" sz="2800" u="sng" dirty="0"/>
          </a:p>
        </p:txBody>
      </p:sp>
      <p:sp>
        <p:nvSpPr>
          <p:cNvPr id="3" name="Content Placeholder 2">
            <a:extLst>
              <a:ext uri="{FF2B5EF4-FFF2-40B4-BE49-F238E27FC236}">
                <a16:creationId xmlns:a16="http://schemas.microsoft.com/office/drawing/2014/main" id="{145B51FF-965B-E420-8640-1425BF5DC49B}"/>
              </a:ext>
            </a:extLst>
          </p:cNvPr>
          <p:cNvSpPr>
            <a:spLocks noGrp="1"/>
          </p:cNvSpPr>
          <p:nvPr>
            <p:ph idx="1"/>
          </p:nvPr>
        </p:nvSpPr>
        <p:spPr>
          <a:xfrm>
            <a:off x="838200" y="1825625"/>
            <a:ext cx="10515600" cy="4351338"/>
          </a:xfrm>
        </p:spPr>
        <p:txBody>
          <a:bodyPr>
            <a:normAutofit lnSpcReduction="10000"/>
          </a:bodyPr>
          <a:lstStyle/>
          <a:p>
            <a:pPr>
              <a:lnSpc>
                <a:spcPct val="150000"/>
              </a:lnSpc>
            </a:pPr>
            <a:r>
              <a:rPr lang="en-US" sz="2000" b="1" i="0" u="sng" dirty="0">
                <a:solidFill>
                  <a:srgbClr val="273239"/>
                </a:solidFill>
                <a:effectLst/>
                <a:latin typeface="+mj-lt"/>
              </a:rPr>
              <a:t>Counterfeiting-</a:t>
            </a:r>
            <a:r>
              <a:rPr lang="en-US" sz="2000" b="0" i="0" dirty="0">
                <a:solidFill>
                  <a:srgbClr val="273239"/>
                </a:solidFill>
                <a:effectLst/>
                <a:latin typeface="+mj-lt"/>
              </a:rPr>
              <a:t> </a:t>
            </a:r>
            <a:r>
              <a:rPr lang="en-US" sz="2000" b="0" i="0" dirty="0">
                <a:solidFill>
                  <a:schemeClr val="accent5">
                    <a:lumMod val="50000"/>
                  </a:schemeClr>
                </a:solidFill>
                <a:effectLst/>
                <a:latin typeface="+mj-lt"/>
              </a:rPr>
              <a:t>In counterfeiting the duplicates are created of genuine/legal software programs with the appearance of authenticity. Then these duplicate software are sold out at a lower price.</a:t>
            </a:r>
          </a:p>
          <a:p>
            <a:pPr>
              <a:lnSpc>
                <a:spcPct val="150000"/>
              </a:lnSpc>
            </a:pPr>
            <a:r>
              <a:rPr lang="en-US" sz="2000" b="1" i="0" u="sng" dirty="0">
                <a:solidFill>
                  <a:srgbClr val="273239"/>
                </a:solidFill>
                <a:effectLst/>
                <a:latin typeface="+mj-lt"/>
              </a:rPr>
              <a:t>Client-Server overuse –</a:t>
            </a:r>
            <a:r>
              <a:rPr lang="en-US" sz="2000" b="0" i="0" dirty="0">
                <a:solidFill>
                  <a:srgbClr val="273239"/>
                </a:solidFill>
                <a:effectLst/>
                <a:latin typeface="+mj-lt"/>
              </a:rPr>
              <a:t> </a:t>
            </a:r>
            <a:r>
              <a:rPr lang="en-US" sz="2000" b="0" i="0" dirty="0">
                <a:solidFill>
                  <a:schemeClr val="accent5">
                    <a:lumMod val="50000"/>
                  </a:schemeClr>
                </a:solidFill>
                <a:effectLst/>
                <a:latin typeface="+mj-lt"/>
              </a:rPr>
              <a:t>In client-server overuse, more copies of the software are installed than it has licensed for. Mainly it is seen in local business sectors when they work under a local area n/w and install the software in all the computers for use by many employees which is an unauthorized practice.</a:t>
            </a:r>
          </a:p>
          <a:p>
            <a:pPr>
              <a:lnSpc>
                <a:spcPct val="150000"/>
              </a:lnSpc>
            </a:pPr>
            <a:r>
              <a:rPr lang="en-US" sz="2000" b="1" i="0" u="sng" dirty="0">
                <a:solidFill>
                  <a:srgbClr val="273239"/>
                </a:solidFill>
                <a:effectLst/>
                <a:latin typeface="+mj-lt"/>
              </a:rPr>
              <a:t>Online Piracy-</a:t>
            </a:r>
            <a:r>
              <a:rPr lang="en-US" sz="2000" b="0" i="0" u="sng" dirty="0">
                <a:solidFill>
                  <a:srgbClr val="273239"/>
                </a:solidFill>
                <a:effectLst/>
                <a:latin typeface="+mj-lt"/>
              </a:rPr>
              <a:t> </a:t>
            </a:r>
            <a:r>
              <a:rPr lang="en-US" sz="2000" b="0" i="0" dirty="0">
                <a:solidFill>
                  <a:schemeClr val="accent5">
                    <a:lumMod val="50000"/>
                  </a:schemeClr>
                </a:solidFill>
                <a:effectLst/>
                <a:latin typeface="+mj-lt"/>
              </a:rPr>
              <a:t>In online piracy, the illegal software is acquired from online auction sites and blogs which is mainly achieved through the </a:t>
            </a:r>
            <a:r>
              <a:rPr lang="en-US" sz="2000" b="0" i="0" u="sng" dirty="0">
                <a:effectLst/>
                <a:latin typeface="+mj-lt"/>
                <a:hlinkClick r:id="rId2">
                  <a:extLst>
                    <a:ext uri="{A12FA001-AC4F-418D-AE19-62706E023703}">
                      <ahyp:hlinkClr xmlns:ahyp="http://schemas.microsoft.com/office/drawing/2018/hyperlinkcolor" val="tx"/>
                    </a:ext>
                  </a:extLst>
                </a:hlinkClick>
              </a:rPr>
              <a:t>P2P(Peer to Peer) file-sharing</a:t>
            </a:r>
            <a:r>
              <a:rPr lang="en-US" sz="2000" b="0" i="0" dirty="0">
                <a:effectLst/>
                <a:latin typeface="+mj-lt"/>
              </a:rPr>
              <a:t> </a:t>
            </a:r>
            <a:r>
              <a:rPr lang="en-US" sz="2000" b="0" i="0" dirty="0">
                <a:solidFill>
                  <a:schemeClr val="accent5">
                    <a:lumMod val="50000"/>
                  </a:schemeClr>
                </a:solidFill>
                <a:effectLst/>
                <a:latin typeface="+mj-lt"/>
              </a:rPr>
              <a:t>system. As it is acquired using the Internet, often it is called Internet Piracy.</a:t>
            </a:r>
          </a:p>
          <a:p>
            <a:endParaRPr lang="en-IN" dirty="0"/>
          </a:p>
        </p:txBody>
      </p:sp>
    </p:spTree>
    <p:extLst>
      <p:ext uri="{BB962C8B-B14F-4D97-AF65-F5344CB8AC3E}">
        <p14:creationId xmlns:p14="http://schemas.microsoft.com/office/powerpoint/2010/main" val="95306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4024-446E-ECC6-867B-BC0339130D43}"/>
              </a:ext>
            </a:extLst>
          </p:cNvPr>
          <p:cNvSpPr>
            <a:spLocks noGrp="1"/>
          </p:cNvSpPr>
          <p:nvPr>
            <p:ph type="title"/>
          </p:nvPr>
        </p:nvSpPr>
        <p:spPr/>
        <p:txBody>
          <a:bodyPr>
            <a:normAutofit/>
          </a:bodyPr>
          <a:lstStyle/>
          <a:p>
            <a:pPr algn="ctr"/>
            <a:r>
              <a:rPr lang="en-IN" sz="2800" u="sng" dirty="0">
                <a:latin typeface="Algerian" panose="04020705040A02060702" pitchFamily="82" charset="0"/>
              </a:rPr>
              <a:t>Software license</a:t>
            </a:r>
          </a:p>
        </p:txBody>
      </p:sp>
      <p:sp>
        <p:nvSpPr>
          <p:cNvPr id="3" name="Content Placeholder 2">
            <a:extLst>
              <a:ext uri="{FF2B5EF4-FFF2-40B4-BE49-F238E27FC236}">
                <a16:creationId xmlns:a16="http://schemas.microsoft.com/office/drawing/2014/main" id="{80423147-A2C4-92CB-D44E-37C7BE74F6E7}"/>
              </a:ext>
            </a:extLst>
          </p:cNvPr>
          <p:cNvSpPr>
            <a:spLocks noGrp="1"/>
          </p:cNvSpPr>
          <p:nvPr>
            <p:ph idx="1"/>
          </p:nvPr>
        </p:nvSpPr>
        <p:spPr/>
        <p:txBody>
          <a:bodyPr/>
          <a:lstStyle/>
          <a:p>
            <a:pPr>
              <a:lnSpc>
                <a:spcPct val="150000"/>
              </a:lnSpc>
            </a:pPr>
            <a:r>
              <a:rPr lang="en-US" sz="2000" dirty="0">
                <a:solidFill>
                  <a:schemeClr val="accent5">
                    <a:lumMod val="50000"/>
                  </a:schemeClr>
                </a:solidFill>
                <a:latin typeface="+mj-lt"/>
              </a:rPr>
              <a:t>Software licenses typically provide end users with the right to one or more copies of the software without violating copyrights</a:t>
            </a:r>
            <a:r>
              <a:rPr lang="en-US" dirty="0"/>
              <a:t>. </a:t>
            </a:r>
            <a:endParaRPr lang="en-IN" dirty="0"/>
          </a:p>
        </p:txBody>
      </p:sp>
      <p:pic>
        <p:nvPicPr>
          <p:cNvPr id="4" name="Picture 3">
            <a:extLst>
              <a:ext uri="{FF2B5EF4-FFF2-40B4-BE49-F238E27FC236}">
                <a16:creationId xmlns:a16="http://schemas.microsoft.com/office/drawing/2014/main" id="{BC7DDC71-7CEB-008C-0742-2D3624F40DC9}"/>
              </a:ext>
            </a:extLst>
          </p:cNvPr>
          <p:cNvPicPr>
            <a:picLocks noChangeAspect="1"/>
          </p:cNvPicPr>
          <p:nvPr/>
        </p:nvPicPr>
        <p:blipFill>
          <a:blip r:embed="rId2"/>
          <a:stretch>
            <a:fillRect/>
          </a:stretch>
        </p:blipFill>
        <p:spPr>
          <a:xfrm>
            <a:off x="340469" y="2996119"/>
            <a:ext cx="11420272" cy="3496756"/>
          </a:xfrm>
          <a:prstGeom prst="rect">
            <a:avLst/>
          </a:prstGeom>
        </p:spPr>
      </p:pic>
    </p:spTree>
    <p:extLst>
      <p:ext uri="{BB962C8B-B14F-4D97-AF65-F5344CB8AC3E}">
        <p14:creationId xmlns:p14="http://schemas.microsoft.com/office/powerpoint/2010/main" val="98870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3D85-795E-820A-56FD-37324B3FCF49}"/>
              </a:ext>
            </a:extLst>
          </p:cNvPr>
          <p:cNvSpPr>
            <a:spLocks noGrp="1"/>
          </p:cNvSpPr>
          <p:nvPr>
            <p:ph type="title"/>
          </p:nvPr>
        </p:nvSpPr>
        <p:spPr>
          <a:xfrm>
            <a:off x="528536" y="365125"/>
            <a:ext cx="10784731" cy="1055113"/>
          </a:xfrm>
        </p:spPr>
        <p:txBody>
          <a:bodyPr>
            <a:normAutofit/>
          </a:bodyPr>
          <a:lstStyle/>
          <a:p>
            <a:pPr algn="ctr"/>
            <a:r>
              <a:rPr lang="en-IN" sz="2800" u="sng" dirty="0">
                <a:latin typeface="Algerian" panose="04020705040A02060702" pitchFamily="82" charset="0"/>
              </a:rPr>
              <a:t>Case study</a:t>
            </a:r>
          </a:p>
        </p:txBody>
      </p:sp>
      <p:sp>
        <p:nvSpPr>
          <p:cNvPr id="3" name="Content Placeholder 2">
            <a:extLst>
              <a:ext uri="{FF2B5EF4-FFF2-40B4-BE49-F238E27FC236}">
                <a16:creationId xmlns:a16="http://schemas.microsoft.com/office/drawing/2014/main" id="{DE5C77AE-6BF7-D752-6511-E0374EB10718}"/>
              </a:ext>
            </a:extLst>
          </p:cNvPr>
          <p:cNvSpPr>
            <a:spLocks noGrp="1"/>
          </p:cNvSpPr>
          <p:nvPr>
            <p:ph idx="1"/>
          </p:nvPr>
        </p:nvSpPr>
        <p:spPr>
          <a:xfrm>
            <a:off x="301558" y="1556426"/>
            <a:ext cx="8035046" cy="5058382"/>
          </a:xfrm>
        </p:spPr>
        <p:txBody>
          <a:bodyPr>
            <a:normAutofit fontScale="92500" lnSpcReduction="10000"/>
          </a:bodyPr>
          <a:lstStyle/>
          <a:p>
            <a:pPr marL="0" indent="0">
              <a:buNone/>
            </a:pPr>
            <a:r>
              <a:rPr lang="en-US" b="1" u="sng" dirty="0">
                <a:latin typeface="+mj-lt"/>
              </a:rPr>
              <a:t>The Sony Pictures Hack:</a:t>
            </a:r>
          </a:p>
          <a:p>
            <a:pPr algn="just">
              <a:lnSpc>
                <a:spcPct val="170000"/>
              </a:lnSpc>
            </a:pPr>
            <a:r>
              <a:rPr lang="en-US" sz="2000" dirty="0">
                <a:solidFill>
                  <a:schemeClr val="accent5">
                    <a:lumMod val="50000"/>
                  </a:schemeClr>
                </a:solidFill>
                <a:latin typeface="+mj-lt"/>
              </a:rPr>
              <a:t>Took place in 2014, hackers managed to infiltrate the network of Sony Pictures and release confidential data and other critical information including private communications between executives and employees’ personal details. This led to a massive setback for Sony causing huge financial loss and reputational damage. Sony Pictures incurred heavy investments in improving its cybersecurity measures and making numerous legal settlements. </a:t>
            </a:r>
          </a:p>
          <a:p>
            <a:pPr algn="just">
              <a:lnSpc>
                <a:spcPct val="170000"/>
              </a:lnSpc>
            </a:pPr>
            <a:r>
              <a:rPr lang="en-US" sz="2000" dirty="0">
                <a:solidFill>
                  <a:schemeClr val="accent5">
                    <a:lumMod val="50000"/>
                  </a:schemeClr>
                </a:solidFill>
                <a:latin typeface="+mj-lt"/>
              </a:rPr>
              <a:t>Cybersecurity case studies for incidents like this highlight the importance of improving a company’s network security and more careful management, handling and protection of data. </a:t>
            </a:r>
            <a:endParaRPr lang="en-IN" sz="2000" dirty="0">
              <a:solidFill>
                <a:schemeClr val="accent5">
                  <a:lumMod val="50000"/>
                </a:schemeClr>
              </a:solidFill>
              <a:latin typeface="+mj-lt"/>
            </a:endParaRPr>
          </a:p>
        </p:txBody>
      </p:sp>
      <p:pic>
        <p:nvPicPr>
          <p:cNvPr id="7" name="Picture 6">
            <a:extLst>
              <a:ext uri="{FF2B5EF4-FFF2-40B4-BE49-F238E27FC236}">
                <a16:creationId xmlns:a16="http://schemas.microsoft.com/office/drawing/2014/main" id="{3A89A2BE-2BA1-7800-7DFC-8A8791F8A27D}"/>
              </a:ext>
            </a:extLst>
          </p:cNvPr>
          <p:cNvPicPr>
            <a:picLocks noChangeAspect="1"/>
          </p:cNvPicPr>
          <p:nvPr/>
        </p:nvPicPr>
        <p:blipFill>
          <a:blip r:embed="rId2"/>
          <a:stretch>
            <a:fillRect/>
          </a:stretch>
        </p:blipFill>
        <p:spPr>
          <a:xfrm>
            <a:off x="8715782" y="2383276"/>
            <a:ext cx="3028950" cy="3404681"/>
          </a:xfrm>
          <a:prstGeom prst="rect">
            <a:avLst/>
          </a:prstGeom>
        </p:spPr>
      </p:pic>
    </p:spTree>
    <p:extLst>
      <p:ext uri="{BB962C8B-B14F-4D97-AF65-F5344CB8AC3E}">
        <p14:creationId xmlns:p14="http://schemas.microsoft.com/office/powerpoint/2010/main" val="100665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FFE3A7-1D79-F744-0E2E-2C59840BA0E0}"/>
              </a:ext>
            </a:extLst>
          </p:cNvPr>
          <p:cNvSpPr txBox="1"/>
          <p:nvPr/>
        </p:nvSpPr>
        <p:spPr>
          <a:xfrm>
            <a:off x="1060316" y="768486"/>
            <a:ext cx="6400800" cy="6097182"/>
          </a:xfrm>
          <a:prstGeom prst="rect">
            <a:avLst/>
          </a:prstGeom>
          <a:noFill/>
        </p:spPr>
        <p:txBody>
          <a:bodyPr wrap="square">
            <a:spAutoFit/>
          </a:bodyPr>
          <a:lstStyle/>
          <a:p>
            <a:pPr>
              <a:lnSpc>
                <a:spcPct val="150000"/>
              </a:lnSpc>
            </a:pPr>
            <a:r>
              <a:rPr lang="en-US" sz="2800" u="sng" dirty="0"/>
              <a:t>Yahoo attack:</a:t>
            </a:r>
          </a:p>
          <a:p>
            <a:pPr marL="285750" indent="-285750">
              <a:lnSpc>
                <a:spcPct val="150000"/>
              </a:lnSpc>
              <a:buFont typeface="Arial" panose="020B0604020202020204" pitchFamily="34" charset="0"/>
              <a:buChar char="•"/>
            </a:pPr>
            <a:r>
              <a:rPr lang="en-US" sz="1800" dirty="0">
                <a:solidFill>
                  <a:schemeClr val="accent5">
                    <a:lumMod val="50000"/>
                  </a:schemeClr>
                </a:solidFill>
              </a:rPr>
              <a:t> Another one of the biggest security attacks and data breaches in history is the Yahoo attack that caused the hacking of about 500 million Yahoo accounts. This was reported as a state-sponsored attack where the hacker invaded Yahoo’s systems and stole data. This included Yahoo account holders’ names, phone numbers, birth dates, email addresses, security questions, etc. Although Yahoo had apprehended the intrusion in </a:t>
            </a:r>
            <a:r>
              <a:rPr lang="en-US" sz="1800" u="sng" dirty="0">
                <a:solidFill>
                  <a:schemeClr val="accent5">
                    <a:lumMod val="50000"/>
                  </a:schemeClr>
                </a:solidFill>
              </a:rPr>
              <a:t>2014</a:t>
            </a:r>
            <a:r>
              <a:rPr lang="en-US" sz="1800" dirty="0">
                <a:solidFill>
                  <a:schemeClr val="accent5">
                    <a:lumMod val="50000"/>
                  </a:schemeClr>
                </a:solidFill>
              </a:rPr>
              <a:t> they failed to disclose the breach to the public causing numerous identity theft and phishing attacks. </a:t>
            </a:r>
          </a:p>
          <a:p>
            <a:pPr marL="285750" indent="-285750">
              <a:lnSpc>
                <a:spcPct val="150000"/>
              </a:lnSpc>
              <a:buFont typeface="Arial" panose="020B0604020202020204" pitchFamily="34" charset="0"/>
              <a:buChar char="•"/>
            </a:pPr>
            <a:endParaRPr lang="en-US" dirty="0">
              <a:solidFill>
                <a:schemeClr val="accent5">
                  <a:lumMod val="50000"/>
                </a:schemeClr>
              </a:solidFill>
            </a:endParaRPr>
          </a:p>
          <a:p>
            <a:pPr marL="285750" indent="-285750">
              <a:lnSpc>
                <a:spcPct val="150000"/>
              </a:lnSpc>
              <a:buFont typeface="Arial" panose="020B0604020202020204" pitchFamily="34" charset="0"/>
              <a:buChar char="•"/>
            </a:pPr>
            <a:r>
              <a:rPr lang="en-US" dirty="0">
                <a:solidFill>
                  <a:schemeClr val="accent5">
                    <a:lumMod val="50000"/>
                  </a:schemeClr>
                </a:solidFill>
              </a:rPr>
              <a:t>A case study into such security incidents exposes the need for immediate security response and compliance with security regulations.</a:t>
            </a:r>
            <a:endParaRPr lang="en-IN" dirty="0">
              <a:solidFill>
                <a:schemeClr val="accent5">
                  <a:lumMod val="50000"/>
                </a:schemeClr>
              </a:solidFill>
            </a:endParaRPr>
          </a:p>
        </p:txBody>
      </p:sp>
      <p:pic>
        <p:nvPicPr>
          <p:cNvPr id="6" name="Picture 5">
            <a:extLst>
              <a:ext uri="{FF2B5EF4-FFF2-40B4-BE49-F238E27FC236}">
                <a16:creationId xmlns:a16="http://schemas.microsoft.com/office/drawing/2014/main" id="{4A620645-E44C-468F-9F62-EBEEAFE9C1A5}"/>
              </a:ext>
            </a:extLst>
          </p:cNvPr>
          <p:cNvPicPr>
            <a:picLocks noChangeAspect="1"/>
          </p:cNvPicPr>
          <p:nvPr/>
        </p:nvPicPr>
        <p:blipFill>
          <a:blip r:embed="rId2"/>
          <a:stretch>
            <a:fillRect/>
          </a:stretch>
        </p:blipFill>
        <p:spPr>
          <a:xfrm rot="18903639">
            <a:off x="7163039" y="2294552"/>
            <a:ext cx="4655987" cy="1552951"/>
          </a:xfrm>
          <a:prstGeom prst="rect">
            <a:avLst/>
          </a:prstGeom>
        </p:spPr>
      </p:pic>
    </p:spTree>
    <p:extLst>
      <p:ext uri="{BB962C8B-B14F-4D97-AF65-F5344CB8AC3E}">
        <p14:creationId xmlns:p14="http://schemas.microsoft.com/office/powerpoint/2010/main" val="2496601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058AF-5408-5895-350A-F2197EFE4014}"/>
              </a:ext>
            </a:extLst>
          </p:cNvPr>
          <p:cNvPicPr>
            <a:picLocks noChangeAspect="1"/>
          </p:cNvPicPr>
          <p:nvPr/>
        </p:nvPicPr>
        <p:blipFill>
          <a:blip r:embed="rId2"/>
          <a:stretch>
            <a:fillRect/>
          </a:stretch>
        </p:blipFill>
        <p:spPr>
          <a:xfrm rot="20294445">
            <a:off x="2118219" y="1595438"/>
            <a:ext cx="7620000" cy="3667125"/>
          </a:xfrm>
          <a:prstGeom prst="rect">
            <a:avLst/>
          </a:prstGeom>
        </p:spPr>
      </p:pic>
    </p:spTree>
    <p:extLst>
      <p:ext uri="{BB962C8B-B14F-4D97-AF65-F5344CB8AC3E}">
        <p14:creationId xmlns:p14="http://schemas.microsoft.com/office/powerpoint/2010/main" val="29299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26D99BF-3FB4-E408-9ACB-AD5D4214F3C6}"/>
              </a:ext>
            </a:extLst>
          </p:cNvPr>
          <p:cNvSpPr txBox="1"/>
          <p:nvPr/>
        </p:nvSpPr>
        <p:spPr>
          <a:xfrm>
            <a:off x="1215958" y="1139494"/>
            <a:ext cx="10340502" cy="3835024"/>
          </a:xfrm>
          <a:prstGeom prst="rect">
            <a:avLst/>
          </a:prstGeom>
          <a:pattFill prst="pct5">
            <a:fgClr>
              <a:schemeClr val="accent1"/>
            </a:fgClr>
            <a:bgClr>
              <a:schemeClr val="bg1"/>
            </a:bgClr>
          </a:pattFill>
        </p:spPr>
        <p:txBody>
          <a:bodyPr wrap="square">
            <a:spAutoFit/>
          </a:bodyPr>
          <a:lstStyle/>
          <a:p>
            <a:pPr>
              <a:lnSpc>
                <a:spcPct val="150000"/>
              </a:lnSpc>
            </a:pPr>
            <a:r>
              <a:rPr lang="en-US" sz="2800" b="1" i="0" u="sng" dirty="0">
                <a:solidFill>
                  <a:srgbClr val="404040"/>
                </a:solidFill>
                <a:effectLst/>
                <a:latin typeface="+mj-lt"/>
              </a:rPr>
              <a:t>For Example:</a:t>
            </a:r>
          </a:p>
          <a:p>
            <a:pPr marL="342900" indent="-342900">
              <a:lnSpc>
                <a:spcPct val="150000"/>
              </a:lnSpc>
              <a:buFont typeface="Wingdings" panose="05000000000000000000" pitchFamily="2" charset="2"/>
              <a:buChar char="Ø"/>
            </a:pPr>
            <a:r>
              <a:rPr lang="en-US" sz="2000" b="0" i="0" dirty="0">
                <a:solidFill>
                  <a:srgbClr val="404040"/>
                </a:solidFill>
                <a:effectLst/>
                <a:latin typeface="+mj-lt"/>
              </a:rPr>
              <a:t> Healthcare organizations in the US must meet strict data protection rules set by </a:t>
            </a:r>
            <a:r>
              <a:rPr lang="en-US" sz="2000" b="0" i="0" u="sng" dirty="0">
                <a:solidFill>
                  <a:srgbClr val="404040"/>
                </a:solidFill>
                <a:effectLst/>
                <a:latin typeface="+mj-lt"/>
              </a:rPr>
              <a:t>HIPAA. </a:t>
            </a:r>
          </a:p>
          <a:p>
            <a:pPr marL="342900" indent="-342900">
              <a:lnSpc>
                <a:spcPct val="150000"/>
              </a:lnSpc>
              <a:buFont typeface="Wingdings" panose="05000000000000000000" pitchFamily="2" charset="2"/>
              <a:buChar char="Ø"/>
            </a:pPr>
            <a:r>
              <a:rPr lang="en-US" sz="2000" b="0" i="0" dirty="0">
                <a:solidFill>
                  <a:srgbClr val="404040"/>
                </a:solidFill>
                <a:effectLst/>
                <a:latin typeface="+mj-lt"/>
              </a:rPr>
              <a:t>Financial institutions must adhere to PCI DSS, SWIFT CSP, SOX, etc.</a:t>
            </a:r>
          </a:p>
          <a:p>
            <a:pPr marL="342900" indent="-342900">
              <a:lnSpc>
                <a:spcPct val="150000"/>
              </a:lnSpc>
              <a:buFont typeface="Wingdings" panose="05000000000000000000" pitchFamily="2" charset="2"/>
              <a:buChar char="Ø"/>
            </a:pPr>
            <a:r>
              <a:rPr lang="en-US" sz="2000" b="0" i="0" dirty="0">
                <a:solidFill>
                  <a:srgbClr val="404040"/>
                </a:solidFill>
                <a:effectLst/>
                <a:latin typeface="+mj-lt"/>
              </a:rPr>
              <a:t>  Manufacturing companies must meet </a:t>
            </a:r>
            <a:r>
              <a:rPr lang="en-US" sz="2000" b="0" i="0" u="sng" dirty="0">
                <a:solidFill>
                  <a:srgbClr val="404040"/>
                </a:solidFill>
                <a:effectLst/>
                <a:latin typeface="+mj-lt"/>
              </a:rPr>
              <a:t>ISO 27001 </a:t>
            </a:r>
            <a:r>
              <a:rPr lang="en-US" sz="2000" b="0" i="0" dirty="0">
                <a:solidFill>
                  <a:srgbClr val="404040"/>
                </a:solidFill>
                <a:effectLst/>
                <a:latin typeface="+mj-lt"/>
              </a:rPr>
              <a:t>and some other compliance standards to protect their customers’ data.</a:t>
            </a:r>
          </a:p>
          <a:p>
            <a:pPr marL="342900" indent="-342900">
              <a:lnSpc>
                <a:spcPct val="150000"/>
              </a:lnSpc>
              <a:buFont typeface="Wingdings" panose="05000000000000000000" pitchFamily="2" charset="2"/>
              <a:buChar char="Ø"/>
            </a:pPr>
            <a:r>
              <a:rPr lang="en-US" sz="2000" b="0" i="0" dirty="0">
                <a:solidFill>
                  <a:srgbClr val="404040"/>
                </a:solidFill>
                <a:effectLst/>
                <a:latin typeface="+mj-lt"/>
              </a:rPr>
              <a:t> Government agencies must comply with </a:t>
            </a:r>
            <a:r>
              <a:rPr lang="en-US" sz="2000" b="0" i="0" u="sng" dirty="0">
                <a:solidFill>
                  <a:srgbClr val="404040"/>
                </a:solidFill>
                <a:effectLst/>
                <a:latin typeface="+mj-lt"/>
              </a:rPr>
              <a:t>FISMA, NIST 800-53, NIST 800-171</a:t>
            </a:r>
            <a:r>
              <a:rPr lang="en-US" sz="2000" b="0" i="0" dirty="0">
                <a:solidFill>
                  <a:srgbClr val="404040"/>
                </a:solidFill>
                <a:effectLst/>
                <a:latin typeface="+mj-lt"/>
              </a:rPr>
              <a:t>, etc.</a:t>
            </a:r>
            <a:br>
              <a:rPr lang="en-US" sz="2000" dirty="0">
                <a:latin typeface="+mj-lt"/>
              </a:rPr>
            </a:br>
            <a:br>
              <a:rPr lang="en-US" dirty="0"/>
            </a:br>
            <a:endParaRPr lang="en-IN" dirty="0"/>
          </a:p>
        </p:txBody>
      </p:sp>
    </p:spTree>
    <p:extLst>
      <p:ext uri="{BB962C8B-B14F-4D97-AF65-F5344CB8AC3E}">
        <p14:creationId xmlns:p14="http://schemas.microsoft.com/office/powerpoint/2010/main" val="12343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AF8B-60D8-208B-59AA-D6E4E77576F0}"/>
              </a:ext>
            </a:extLst>
          </p:cNvPr>
          <p:cNvSpPr>
            <a:spLocks noGrp="1"/>
          </p:cNvSpPr>
          <p:nvPr>
            <p:ph type="title"/>
          </p:nvPr>
        </p:nvSpPr>
        <p:spPr>
          <a:xfrm>
            <a:off x="838200" y="365125"/>
            <a:ext cx="10515600" cy="1325563"/>
          </a:xfrm>
        </p:spPr>
        <p:txBody>
          <a:bodyPr>
            <a:normAutofit/>
          </a:bodyPr>
          <a:lstStyle/>
          <a:p>
            <a:pPr algn="ctr"/>
            <a:r>
              <a:rPr lang="en-IN" sz="2800" dirty="0">
                <a:latin typeface="Algerian" panose="04020705040A02060702" pitchFamily="82" charset="0"/>
              </a:rPr>
              <a:t>example</a:t>
            </a:r>
          </a:p>
        </p:txBody>
      </p:sp>
      <p:sp>
        <p:nvSpPr>
          <p:cNvPr id="3" name="Content Placeholder 2">
            <a:extLst>
              <a:ext uri="{FF2B5EF4-FFF2-40B4-BE49-F238E27FC236}">
                <a16:creationId xmlns:a16="http://schemas.microsoft.com/office/drawing/2014/main" id="{108942F9-F7EE-A5C6-8FB8-104E81B3FCD3}"/>
              </a:ext>
            </a:extLst>
          </p:cNvPr>
          <p:cNvSpPr>
            <a:spLocks noGrp="1"/>
          </p:cNvSpPr>
          <p:nvPr>
            <p:ph idx="1"/>
          </p:nvPr>
        </p:nvSpPr>
        <p:spPr>
          <a:noFill/>
        </p:spPr>
        <p:txBody>
          <a:bodyPr/>
          <a:lstStyle/>
          <a:p>
            <a:pPr marL="0" indent="0">
              <a:lnSpc>
                <a:spcPct val="150000"/>
              </a:lnSpc>
              <a:buNone/>
            </a:pPr>
            <a:r>
              <a:rPr lang="en-US" sz="2000" b="1" i="0" dirty="0">
                <a:effectLst/>
                <a:latin typeface="Lausanne"/>
              </a:rPr>
              <a:t>Payment Card Industry Data Security Standard (PCI-DSS)</a:t>
            </a:r>
            <a:r>
              <a:rPr lang="en-US" sz="2000" b="0" i="0" dirty="0">
                <a:effectLst/>
                <a:latin typeface="Lausanne"/>
              </a:rPr>
              <a:t>: </a:t>
            </a:r>
            <a:r>
              <a:rPr lang="en-US" sz="2000" b="0" i="0" dirty="0">
                <a:solidFill>
                  <a:schemeClr val="accent5">
                    <a:lumMod val="75000"/>
                  </a:schemeClr>
                </a:solidFill>
                <a:effectLst/>
                <a:latin typeface="Lausanne"/>
              </a:rPr>
              <a:t>PCI-DSS is an industry-standard that applies to organizations that handle credit card information. It mandates a set of security measures to protect cardholder data, including encryption, secure network architecture, and regular monitoring and testing of networks. Compliance with PCI-DSS is essential for businesses that process credit card transactions, as failure to secure payment data can result in fines, increased transaction fees, and loss of the ability to process credit card payments.</a:t>
            </a:r>
          </a:p>
          <a:p>
            <a:endParaRPr lang="en-IN"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 name="Picture 3">
            <a:extLst>
              <a:ext uri="{FF2B5EF4-FFF2-40B4-BE49-F238E27FC236}">
                <a16:creationId xmlns:a16="http://schemas.microsoft.com/office/drawing/2014/main" id="{D29CB1FD-8400-78F6-ECCB-FF144605D186}"/>
              </a:ext>
            </a:extLst>
          </p:cNvPr>
          <p:cNvPicPr>
            <a:picLocks noChangeAspect="1"/>
          </p:cNvPicPr>
          <p:nvPr/>
        </p:nvPicPr>
        <p:blipFill>
          <a:blip r:embed="rId2"/>
          <a:stretch>
            <a:fillRect/>
          </a:stretch>
        </p:blipFill>
        <p:spPr>
          <a:xfrm>
            <a:off x="838200" y="778079"/>
            <a:ext cx="10359534" cy="5301842"/>
          </a:xfrm>
          <a:prstGeom prst="rect">
            <a:avLst/>
          </a:prstGeom>
        </p:spPr>
      </p:pic>
    </p:spTree>
    <p:extLst>
      <p:ext uri="{BB962C8B-B14F-4D97-AF65-F5344CB8AC3E}">
        <p14:creationId xmlns:p14="http://schemas.microsoft.com/office/powerpoint/2010/main" val="348065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11000" t="16000" r="9000" b="11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65FB97A-C0F3-EB78-0E5A-C19596E19047}"/>
              </a:ext>
            </a:extLst>
          </p:cNvPr>
          <p:cNvSpPr>
            <a:spLocks noGrp="1"/>
          </p:cNvSpPr>
          <p:nvPr>
            <p:ph type="title"/>
          </p:nvPr>
        </p:nvSpPr>
        <p:spPr/>
        <p:txBody>
          <a:bodyPr/>
          <a:lstStyle/>
          <a:p>
            <a:pPr algn="ctr"/>
            <a:r>
              <a:rPr lang="en-IN" sz="2800" b="1" u="sng" dirty="0">
                <a:latin typeface="Algerian" panose="04020705040A02060702" pitchFamily="82" charset="0"/>
              </a:rPr>
              <a:t>The three Principles of ISO</a:t>
            </a:r>
            <a:endParaRPr lang="en-IN" b="1" u="sng" dirty="0">
              <a:latin typeface="Algerian" panose="04020705040A02060702" pitchFamily="82" charset="0"/>
            </a:endParaRPr>
          </a:p>
        </p:txBody>
      </p:sp>
    </p:spTree>
    <p:extLst>
      <p:ext uri="{BB962C8B-B14F-4D97-AF65-F5344CB8AC3E}">
        <p14:creationId xmlns:p14="http://schemas.microsoft.com/office/powerpoint/2010/main" val="343548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31400D-197A-2C48-8E42-ABFD438D326B}"/>
              </a:ext>
            </a:extLst>
          </p:cNvPr>
          <p:cNvPicPr>
            <a:picLocks noChangeAspect="1"/>
          </p:cNvPicPr>
          <p:nvPr/>
        </p:nvPicPr>
        <p:blipFill>
          <a:blip r:embed="rId2"/>
          <a:stretch>
            <a:fillRect/>
          </a:stretch>
        </p:blipFill>
        <p:spPr>
          <a:xfrm>
            <a:off x="894945" y="762000"/>
            <a:ext cx="10661515" cy="5334000"/>
          </a:xfrm>
          <a:prstGeom prst="rect">
            <a:avLst/>
          </a:prstGeom>
        </p:spPr>
      </p:pic>
    </p:spTree>
    <p:extLst>
      <p:ext uri="{BB962C8B-B14F-4D97-AF65-F5344CB8AC3E}">
        <p14:creationId xmlns:p14="http://schemas.microsoft.com/office/powerpoint/2010/main" val="2744387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62B9-9430-81AE-6BE0-B886AF0D8302}"/>
              </a:ext>
            </a:extLst>
          </p:cNvPr>
          <p:cNvSpPr>
            <a:spLocks noGrp="1"/>
          </p:cNvSpPr>
          <p:nvPr>
            <p:ph type="title"/>
          </p:nvPr>
        </p:nvSpPr>
        <p:spPr/>
        <p:txBody>
          <a:bodyPr>
            <a:normAutofit/>
          </a:bodyPr>
          <a:lstStyle/>
          <a:p>
            <a:pPr algn="ctr"/>
            <a:r>
              <a:rPr lang="en-IN" sz="2800" i="0" u="sng" dirty="0">
                <a:solidFill>
                  <a:srgbClr val="161616"/>
                </a:solidFill>
                <a:effectLst/>
                <a:latin typeface="Algerian" panose="04020705040A02060702" pitchFamily="82" charset="0"/>
              </a:rPr>
              <a:t>     types of information security</a:t>
            </a:r>
            <a:br>
              <a:rPr lang="en-IN" sz="2800" i="0" u="sng" dirty="0">
                <a:solidFill>
                  <a:srgbClr val="161616"/>
                </a:solidFill>
                <a:effectLst/>
                <a:latin typeface="Algerian" panose="04020705040A02060702" pitchFamily="82" charset="0"/>
              </a:rPr>
            </a:br>
            <a:endParaRPr lang="en-IN" sz="28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20C911CE-DF5A-D999-2B97-E955A5E37430}"/>
              </a:ext>
            </a:extLst>
          </p:cNvPr>
          <p:cNvSpPr>
            <a:spLocks noGrp="1"/>
          </p:cNvSpPr>
          <p:nvPr>
            <p:ph idx="1"/>
          </p:nvPr>
        </p:nvSpPr>
        <p:spPr/>
        <p:txBody>
          <a:bodyPr>
            <a:normAutofit fontScale="77500" lnSpcReduction="20000"/>
          </a:bodyPr>
          <a:lstStyle/>
          <a:p>
            <a:pPr>
              <a:lnSpc>
                <a:spcPct val="170000"/>
              </a:lnSpc>
            </a:pPr>
            <a:r>
              <a:rPr lang="en-US" sz="2400" b="1" i="0" dirty="0">
                <a:solidFill>
                  <a:srgbClr val="2F2F2F"/>
                </a:solidFill>
                <a:effectLst/>
                <a:latin typeface="Roboto" panose="02000000000000000000" pitchFamily="2" charset="0"/>
              </a:rPr>
              <a:t>Application Security</a:t>
            </a:r>
            <a:r>
              <a:rPr lang="en-US" sz="2400" b="0" i="0" dirty="0">
                <a:solidFill>
                  <a:srgbClr val="2F2F2F"/>
                </a:solidFill>
                <a:effectLst/>
                <a:latin typeface="Roboto" panose="02000000000000000000" pitchFamily="2" charset="0"/>
              </a:rPr>
              <a:t>: </a:t>
            </a:r>
            <a:r>
              <a:rPr lang="en-US" sz="2600" b="0" i="0" dirty="0">
                <a:solidFill>
                  <a:schemeClr val="accent5">
                    <a:lumMod val="75000"/>
                  </a:schemeClr>
                </a:solidFill>
                <a:effectLst/>
                <a:latin typeface="Roboto" panose="02000000000000000000" pitchFamily="2" charset="0"/>
              </a:rPr>
              <a:t>Identifying</a:t>
            </a:r>
            <a:r>
              <a:rPr lang="en-US" sz="2400" b="0" i="0" dirty="0">
                <a:solidFill>
                  <a:schemeClr val="accent5">
                    <a:lumMod val="75000"/>
                  </a:schemeClr>
                </a:solidFill>
                <a:effectLst/>
                <a:latin typeface="Roboto" panose="02000000000000000000" pitchFamily="2" charset="0"/>
              </a:rPr>
              <a:t> and addressing exploitable vulnerabilities in web and mobile applications so malicious actors can’t use them to breach a company’s network.  </a:t>
            </a:r>
          </a:p>
          <a:p>
            <a:pPr>
              <a:lnSpc>
                <a:spcPct val="170000"/>
              </a:lnSpc>
            </a:pPr>
            <a:r>
              <a:rPr lang="en-US" sz="2400" b="1" i="0" dirty="0">
                <a:solidFill>
                  <a:srgbClr val="2F2F2F"/>
                </a:solidFill>
                <a:effectLst/>
                <a:latin typeface="Roboto" panose="02000000000000000000" pitchFamily="2" charset="0"/>
              </a:rPr>
              <a:t>Network Security</a:t>
            </a:r>
            <a:r>
              <a:rPr lang="en-US" sz="2400" b="0" i="0" dirty="0">
                <a:solidFill>
                  <a:srgbClr val="2F2F2F"/>
                </a:solidFill>
                <a:effectLst/>
                <a:latin typeface="Roboto" panose="02000000000000000000" pitchFamily="2" charset="0"/>
              </a:rPr>
              <a:t>: </a:t>
            </a:r>
            <a:r>
              <a:rPr lang="en-US" sz="2400" b="0" i="0" dirty="0">
                <a:solidFill>
                  <a:schemeClr val="accent5">
                    <a:lumMod val="75000"/>
                  </a:schemeClr>
                </a:solidFill>
                <a:effectLst/>
                <a:latin typeface="Roboto" panose="02000000000000000000" pitchFamily="2" charset="0"/>
              </a:rPr>
              <a:t>Implementing the policies and controls to protect the data and infrastructure within a company’s network and prevent unauthorized access.</a:t>
            </a:r>
          </a:p>
          <a:p>
            <a:pPr>
              <a:lnSpc>
                <a:spcPct val="170000"/>
              </a:lnSpc>
            </a:pPr>
            <a:r>
              <a:rPr lang="en-US" sz="2400" b="1" i="0" dirty="0">
                <a:solidFill>
                  <a:srgbClr val="2F2F2F"/>
                </a:solidFill>
                <a:effectLst/>
                <a:latin typeface="Roboto" panose="02000000000000000000" pitchFamily="2" charset="0"/>
              </a:rPr>
              <a:t>Cloud Security: </a:t>
            </a:r>
            <a:r>
              <a:rPr lang="en-US" sz="2300" b="1" i="0" dirty="0">
                <a:solidFill>
                  <a:schemeClr val="accent5">
                    <a:lumMod val="75000"/>
                  </a:schemeClr>
                </a:solidFill>
                <a:effectLst/>
                <a:latin typeface="Roboto" panose="02000000000000000000" pitchFamily="2" charset="0"/>
              </a:rPr>
              <a:t>S</a:t>
            </a:r>
            <a:r>
              <a:rPr lang="en-US" sz="2300" b="0" i="0" dirty="0">
                <a:solidFill>
                  <a:schemeClr val="accent5">
                    <a:lumMod val="75000"/>
                  </a:schemeClr>
                </a:solidFill>
                <a:effectLst/>
                <a:latin typeface="Roboto" panose="02000000000000000000" pitchFamily="2" charset="0"/>
              </a:rPr>
              <a:t>trategies and solutions to secure a company’s off-site cloud</a:t>
            </a:r>
            <a:r>
              <a:rPr lang="en-US" sz="2300" b="1" i="0" dirty="0">
                <a:solidFill>
                  <a:schemeClr val="accent5">
                    <a:lumMod val="75000"/>
                  </a:schemeClr>
                </a:solidFill>
                <a:effectLst/>
                <a:latin typeface="Roboto" panose="02000000000000000000" pitchFamily="2" charset="0"/>
              </a:rPr>
              <a:t> </a:t>
            </a:r>
            <a:r>
              <a:rPr lang="en-US" sz="2300" b="0" i="0" dirty="0">
                <a:solidFill>
                  <a:schemeClr val="accent5">
                    <a:lumMod val="75000"/>
                  </a:schemeClr>
                </a:solidFill>
                <a:effectLst/>
                <a:latin typeface="Roboto" panose="02000000000000000000" pitchFamily="2" charset="0"/>
              </a:rPr>
              <a:t>deployment.</a:t>
            </a:r>
            <a:endParaRPr lang="en-US" sz="3100" b="0" i="0" dirty="0">
              <a:solidFill>
                <a:schemeClr val="accent5">
                  <a:lumMod val="75000"/>
                </a:schemeClr>
              </a:solidFill>
              <a:effectLst/>
              <a:latin typeface="Roboto" panose="02000000000000000000" pitchFamily="2" charset="0"/>
            </a:endParaRPr>
          </a:p>
          <a:p>
            <a:pPr>
              <a:lnSpc>
                <a:spcPct val="170000"/>
              </a:lnSpc>
            </a:pPr>
            <a:r>
              <a:rPr lang="en-US" sz="2400" b="1" i="0" dirty="0">
                <a:solidFill>
                  <a:srgbClr val="2F2F2F"/>
                </a:solidFill>
                <a:effectLst/>
                <a:latin typeface="Roboto" panose="02000000000000000000" pitchFamily="2" charset="0"/>
              </a:rPr>
              <a:t>Cryptography</a:t>
            </a:r>
            <a:r>
              <a:rPr lang="en-US" sz="2400" b="0" i="0" dirty="0">
                <a:solidFill>
                  <a:srgbClr val="2F2F2F"/>
                </a:solidFill>
                <a:effectLst/>
                <a:latin typeface="Roboto" panose="02000000000000000000" pitchFamily="2" charset="0"/>
              </a:rPr>
              <a:t>: </a:t>
            </a:r>
            <a:r>
              <a:rPr lang="en-US" sz="2200" dirty="0">
                <a:solidFill>
                  <a:schemeClr val="accent5">
                    <a:lumMod val="75000"/>
                  </a:schemeClr>
                </a:solidFill>
                <a:latin typeface="Roboto" panose="02000000000000000000" pitchFamily="2" charset="0"/>
              </a:rPr>
              <a:t>V</a:t>
            </a:r>
            <a:r>
              <a:rPr lang="en-US" sz="2200" b="0" i="0" dirty="0">
                <a:solidFill>
                  <a:schemeClr val="accent5">
                    <a:lumMod val="75000"/>
                  </a:schemeClr>
                </a:solidFill>
                <a:effectLst/>
                <a:latin typeface="Roboto" panose="02000000000000000000" pitchFamily="2" charset="0"/>
              </a:rPr>
              <a:t>arious processes and techniques to better secure data through encryption. Cryptography prevents sensitive information from being decoded by cybercriminals in the event of a data breach.  </a:t>
            </a:r>
            <a:endParaRPr lang="en-IN" sz="2200" dirty="0">
              <a:solidFill>
                <a:schemeClr val="accent5">
                  <a:lumMod val="75000"/>
                </a:schemeClr>
              </a:solidFill>
            </a:endParaRPr>
          </a:p>
        </p:txBody>
      </p:sp>
    </p:spTree>
    <p:extLst>
      <p:ext uri="{BB962C8B-B14F-4D97-AF65-F5344CB8AC3E}">
        <p14:creationId xmlns:p14="http://schemas.microsoft.com/office/powerpoint/2010/main" val="369883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F8E2-5F7A-A084-2ABE-880B4B66D4EB}"/>
              </a:ext>
            </a:extLst>
          </p:cNvPr>
          <p:cNvSpPr>
            <a:spLocks noGrp="1"/>
          </p:cNvSpPr>
          <p:nvPr>
            <p:ph type="title"/>
          </p:nvPr>
        </p:nvSpPr>
        <p:spPr/>
        <p:txBody>
          <a:bodyPr>
            <a:normAutofit/>
          </a:bodyPr>
          <a:lstStyle/>
          <a:p>
            <a:pPr algn="ctr"/>
            <a:r>
              <a:rPr lang="en-IN" sz="2800" u="sng" dirty="0">
                <a:latin typeface="Algerian" panose="04020705040A02060702" pitchFamily="82" charset="0"/>
              </a:rPr>
              <a:t>Importance in cyber security</a:t>
            </a:r>
          </a:p>
        </p:txBody>
      </p:sp>
      <p:sp>
        <p:nvSpPr>
          <p:cNvPr id="3" name="Content Placeholder 2">
            <a:extLst>
              <a:ext uri="{FF2B5EF4-FFF2-40B4-BE49-F238E27FC236}">
                <a16:creationId xmlns:a16="http://schemas.microsoft.com/office/drawing/2014/main" id="{BDDDBD0F-BA6E-581A-098B-1FFA86E25BD6}"/>
              </a:ext>
            </a:extLst>
          </p:cNvPr>
          <p:cNvSpPr>
            <a:spLocks noGrp="1"/>
          </p:cNvSpPr>
          <p:nvPr>
            <p:ph idx="1"/>
          </p:nvPr>
        </p:nvSpPr>
        <p:spPr>
          <a:xfrm>
            <a:off x="838200" y="1825624"/>
            <a:ext cx="10515600" cy="4776511"/>
          </a:xfrm>
        </p:spPr>
        <p:txBody>
          <a:bodyPr>
            <a:normAutofit/>
          </a:bodyPr>
          <a:lstStyle/>
          <a:p>
            <a:pPr>
              <a:lnSpc>
                <a:spcPct val="150000"/>
              </a:lnSpc>
            </a:pPr>
            <a:r>
              <a:rPr lang="en-IN" sz="2000" dirty="0">
                <a:solidFill>
                  <a:schemeClr val="accent5">
                    <a:lumMod val="50000"/>
                  </a:schemeClr>
                </a:solidFill>
              </a:rPr>
              <a:t>Compliance</a:t>
            </a:r>
            <a:r>
              <a:rPr lang="en-IN" sz="1400" dirty="0">
                <a:solidFill>
                  <a:schemeClr val="accent5">
                    <a:lumMod val="50000"/>
                  </a:schemeClr>
                </a:solidFill>
                <a:latin typeface="Roboto" panose="02000000000000000000" pitchFamily="2" charset="0"/>
              </a:rPr>
              <a:t>.</a:t>
            </a:r>
            <a:endParaRPr lang="en-IN" sz="1400" b="0" i="0" dirty="0">
              <a:solidFill>
                <a:schemeClr val="accent5">
                  <a:lumMod val="50000"/>
                </a:schemeClr>
              </a:solidFill>
              <a:effectLst/>
              <a:latin typeface="Roboto" panose="02000000000000000000" pitchFamily="2" charset="0"/>
            </a:endParaRPr>
          </a:p>
          <a:p>
            <a:pPr>
              <a:lnSpc>
                <a:spcPct val="150000"/>
              </a:lnSpc>
            </a:pPr>
            <a:r>
              <a:rPr lang="en-IN" sz="2000" dirty="0">
                <a:solidFill>
                  <a:schemeClr val="accent5">
                    <a:lumMod val="50000"/>
                  </a:schemeClr>
                </a:solidFill>
              </a:rPr>
              <a:t> Data protection.</a:t>
            </a:r>
          </a:p>
          <a:p>
            <a:pPr>
              <a:lnSpc>
                <a:spcPct val="150000"/>
              </a:lnSpc>
            </a:pPr>
            <a:r>
              <a:rPr lang="en-IN" sz="2000" dirty="0">
                <a:solidFill>
                  <a:schemeClr val="accent5">
                    <a:lumMod val="50000"/>
                  </a:schemeClr>
                </a:solidFill>
              </a:rPr>
              <a:t>Increased awareness of risk.</a:t>
            </a:r>
          </a:p>
          <a:p>
            <a:pPr>
              <a:lnSpc>
                <a:spcPct val="150000"/>
              </a:lnSpc>
            </a:pPr>
            <a:r>
              <a:rPr lang="en-IN" sz="2000" dirty="0">
                <a:solidFill>
                  <a:schemeClr val="accent5">
                    <a:lumMod val="50000"/>
                  </a:schemeClr>
                </a:solidFill>
              </a:rPr>
              <a:t>Building customer trust.</a:t>
            </a:r>
          </a:p>
          <a:p>
            <a:pPr>
              <a:lnSpc>
                <a:spcPct val="150000"/>
              </a:lnSpc>
            </a:pPr>
            <a:r>
              <a:rPr lang="en-IN" sz="2000" dirty="0">
                <a:solidFill>
                  <a:schemeClr val="accent5">
                    <a:lumMod val="50000"/>
                  </a:schemeClr>
                </a:solidFill>
              </a:rPr>
              <a:t>Protecting employee information.</a:t>
            </a:r>
          </a:p>
          <a:p>
            <a:pPr>
              <a:lnSpc>
                <a:spcPct val="150000"/>
              </a:lnSpc>
            </a:pPr>
            <a:r>
              <a:rPr lang="en-IN" sz="2000" dirty="0">
                <a:solidFill>
                  <a:schemeClr val="accent5">
                    <a:lumMod val="50000"/>
                  </a:schemeClr>
                </a:solidFill>
              </a:rPr>
              <a:t>Prevent cyber attack.</a:t>
            </a:r>
          </a:p>
          <a:p>
            <a:pPr>
              <a:lnSpc>
                <a:spcPct val="150000"/>
              </a:lnSpc>
            </a:pPr>
            <a:r>
              <a:rPr lang="en-IN" sz="2000" dirty="0">
                <a:solidFill>
                  <a:schemeClr val="accent5">
                    <a:lumMod val="50000"/>
                  </a:schemeClr>
                </a:solidFill>
              </a:rPr>
              <a:t>Enhanced reputation.</a:t>
            </a:r>
          </a:p>
          <a:p>
            <a:pPr>
              <a:lnSpc>
                <a:spcPct val="150000"/>
              </a:lnSpc>
            </a:pPr>
            <a:endParaRPr lang="en-IN" sz="2400" dirty="0"/>
          </a:p>
        </p:txBody>
      </p:sp>
    </p:spTree>
    <p:extLst>
      <p:ext uri="{BB962C8B-B14F-4D97-AF65-F5344CB8AC3E}">
        <p14:creationId xmlns:p14="http://schemas.microsoft.com/office/powerpoint/2010/main" val="2635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598</TotalTime>
  <Words>1763</Words>
  <Application>Microsoft Office PowerPoint</Application>
  <PresentationFormat>Widescreen</PresentationFormat>
  <Paragraphs>109</Paragraphs>
  <Slides>37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Algerian</vt:lpstr>
      <vt:lpstr>Arial</vt:lpstr>
      <vt:lpstr>Barlow</vt:lpstr>
      <vt:lpstr>Calibri</vt:lpstr>
      <vt:lpstr>Calibri Light</vt:lpstr>
      <vt:lpstr>Gilroy</vt:lpstr>
      <vt:lpstr>inherit</vt:lpstr>
      <vt:lpstr>Inter</vt:lpstr>
      <vt:lpstr>Lausanne</vt:lpstr>
      <vt:lpstr>Nunito</vt:lpstr>
      <vt:lpstr>Roboto</vt:lpstr>
      <vt:lpstr>Times New Roman</vt:lpstr>
      <vt:lpstr>Verdana</vt:lpstr>
      <vt:lpstr>Wingdings</vt:lpstr>
      <vt:lpstr>Office Theme</vt:lpstr>
      <vt:lpstr>Information security standards</vt:lpstr>
      <vt:lpstr>INTRODUCTION OF INFORMATION SECURITY AND STANDARDS</vt:lpstr>
      <vt:lpstr>Definition</vt:lpstr>
      <vt:lpstr>PowerPoint Presentation</vt:lpstr>
      <vt:lpstr>example</vt:lpstr>
      <vt:lpstr>The three Principles of ISO</vt:lpstr>
      <vt:lpstr>PowerPoint Presentation</vt:lpstr>
      <vt:lpstr>     types of information security </vt:lpstr>
      <vt:lpstr>Importance in cyber security</vt:lpstr>
      <vt:lpstr>Intellectual Property Law</vt:lpstr>
      <vt:lpstr>Definition</vt:lpstr>
      <vt:lpstr>Types of IPR</vt:lpstr>
      <vt:lpstr>PowerPoint Presentation</vt:lpstr>
      <vt:lpstr>Copy Right Law </vt:lpstr>
      <vt:lpstr>PowerPoint Presentation</vt:lpstr>
      <vt:lpstr>Patent Law:</vt:lpstr>
      <vt:lpstr>Semiconductor Law:</vt:lpstr>
      <vt:lpstr>IT ACT 2000</vt:lpstr>
      <vt:lpstr>Features of the Information Technology Act of 2000</vt:lpstr>
      <vt:lpstr>PowerPoint Presentation</vt:lpstr>
      <vt:lpstr>PowerPoint Presentation</vt:lpstr>
      <vt:lpstr>PowerPoint Presentation</vt:lpstr>
      <vt:lpstr>PowerPoint Presentation</vt:lpstr>
      <vt:lpstr>Cyber Law</vt:lpstr>
      <vt:lpstr>Most common cyber crimes</vt:lpstr>
      <vt:lpstr>Most common cyber crimes</vt:lpstr>
      <vt:lpstr>Most common cyber crimes</vt:lpstr>
      <vt:lpstr>Prevention</vt:lpstr>
      <vt:lpstr>Cyber crime in India</vt:lpstr>
      <vt:lpstr>Software piracy</vt:lpstr>
      <vt:lpstr>PowerPoint Presentation</vt:lpstr>
      <vt:lpstr>Types of Software Piracy </vt:lpstr>
      <vt:lpstr>Types of Software Piracy </vt:lpstr>
      <vt:lpstr>Software license</vt:lpstr>
      <vt:lpstr>Case study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Ritesh Gupta</dc:creator>
  <cp:lastModifiedBy>Ritesh Gupta</cp:lastModifiedBy>
  <cp:revision>11</cp:revision>
  <dcterms:created xsi:type="dcterms:W3CDTF">2024-12-01T07:33:09Z</dcterms:created>
  <dcterms:modified xsi:type="dcterms:W3CDTF">2025-04-25T02:29:57Z</dcterms:modified>
</cp:coreProperties>
</file>